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05" r:id="rId3"/>
    <p:sldId id="304" r:id="rId4"/>
    <p:sldId id="308" r:id="rId5"/>
    <p:sldId id="310" r:id="rId6"/>
    <p:sldId id="257" r:id="rId7"/>
    <p:sldId id="263" r:id="rId8"/>
    <p:sldId id="309" r:id="rId9"/>
    <p:sldId id="258" r:id="rId10"/>
    <p:sldId id="259" r:id="rId11"/>
    <p:sldId id="260" r:id="rId12"/>
    <p:sldId id="264" r:id="rId13"/>
    <p:sldId id="311" r:id="rId14"/>
    <p:sldId id="312" r:id="rId15"/>
    <p:sldId id="288" r:id="rId16"/>
    <p:sldId id="261" r:id="rId17"/>
    <p:sldId id="262" r:id="rId18"/>
    <p:sldId id="275" r:id="rId19"/>
    <p:sldId id="267" r:id="rId20"/>
    <p:sldId id="289" r:id="rId21"/>
    <p:sldId id="290" r:id="rId22"/>
    <p:sldId id="265" r:id="rId23"/>
    <p:sldId id="268" r:id="rId24"/>
    <p:sldId id="269" r:id="rId25"/>
    <p:sldId id="270" r:id="rId26"/>
    <p:sldId id="291" r:id="rId27"/>
    <p:sldId id="271" r:id="rId28"/>
    <p:sldId id="272" r:id="rId29"/>
    <p:sldId id="274" r:id="rId30"/>
    <p:sldId id="273" r:id="rId31"/>
    <p:sldId id="301" r:id="rId32"/>
    <p:sldId id="302" r:id="rId33"/>
    <p:sldId id="300" r:id="rId34"/>
    <p:sldId id="299" r:id="rId35"/>
    <p:sldId id="280" r:id="rId36"/>
    <p:sldId id="279" r:id="rId37"/>
    <p:sldId id="277" r:id="rId38"/>
    <p:sldId id="281" r:id="rId39"/>
    <p:sldId id="276" r:id="rId40"/>
    <p:sldId id="283" r:id="rId41"/>
    <p:sldId id="285" r:id="rId42"/>
    <p:sldId id="282" r:id="rId43"/>
    <p:sldId id="286" r:id="rId44"/>
    <p:sldId id="287" r:id="rId45"/>
    <p:sldId id="284" r:id="rId46"/>
    <p:sldId id="292" r:id="rId47"/>
    <p:sldId id="293" r:id="rId48"/>
    <p:sldId id="294" r:id="rId49"/>
    <p:sldId id="295" r:id="rId50"/>
    <p:sldId id="296" r:id="rId51"/>
    <p:sldId id="297" r:id="rId52"/>
    <p:sldId id="307" r:id="rId53"/>
    <p:sldId id="306" r:id="rId54"/>
    <p:sldId id="298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5254" autoAdjust="0"/>
  </p:normalViewPr>
  <p:slideViewPr>
    <p:cSldViewPr snapToGrid="0">
      <p:cViewPr varScale="1">
        <p:scale>
          <a:sx n="83" d="100"/>
          <a:sy n="83" d="100"/>
        </p:scale>
        <p:origin x="16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rist\U-PbSaturn\Bakaninha%20Zircao\1.sSMPABC001.TXT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</a:t>
            </a:r>
            <a:r>
              <a:rPr lang="en-US" baseline="0" dirty="0"/>
              <a:t> in CPS VS TIME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yVal>
            <c:numRef>
              <c:f>'1.sSMPABC001'!$H$7:$H$260</c:f>
              <c:numCache>
                <c:formatCode>General</c:formatCode>
                <c:ptCount val="254"/>
                <c:pt idx="0">
                  <c:v>19777.5</c:v>
                </c:pt>
                <c:pt idx="1">
                  <c:v>19777.5</c:v>
                </c:pt>
                <c:pt idx="2">
                  <c:v>15822</c:v>
                </c:pt>
                <c:pt idx="3">
                  <c:v>19777.5</c:v>
                </c:pt>
                <c:pt idx="4">
                  <c:v>23733</c:v>
                </c:pt>
                <c:pt idx="5">
                  <c:v>23733</c:v>
                </c:pt>
                <c:pt idx="6">
                  <c:v>15822</c:v>
                </c:pt>
                <c:pt idx="7">
                  <c:v>15822</c:v>
                </c:pt>
                <c:pt idx="8">
                  <c:v>31644</c:v>
                </c:pt>
                <c:pt idx="9">
                  <c:v>19777.5</c:v>
                </c:pt>
                <c:pt idx="10">
                  <c:v>23733</c:v>
                </c:pt>
                <c:pt idx="11">
                  <c:v>19777.5</c:v>
                </c:pt>
                <c:pt idx="12">
                  <c:v>23733</c:v>
                </c:pt>
                <c:pt idx="13">
                  <c:v>23733</c:v>
                </c:pt>
                <c:pt idx="14">
                  <c:v>19777.5</c:v>
                </c:pt>
                <c:pt idx="15">
                  <c:v>23733</c:v>
                </c:pt>
                <c:pt idx="16">
                  <c:v>19777.5</c:v>
                </c:pt>
                <c:pt idx="17">
                  <c:v>23733</c:v>
                </c:pt>
                <c:pt idx="18">
                  <c:v>23733</c:v>
                </c:pt>
                <c:pt idx="19">
                  <c:v>23733</c:v>
                </c:pt>
                <c:pt idx="20">
                  <c:v>35599.56640625</c:v>
                </c:pt>
                <c:pt idx="21">
                  <c:v>23733.06640625</c:v>
                </c:pt>
                <c:pt idx="22">
                  <c:v>19777.5</c:v>
                </c:pt>
                <c:pt idx="23">
                  <c:v>27688.5</c:v>
                </c:pt>
                <c:pt idx="24">
                  <c:v>27688.5</c:v>
                </c:pt>
                <c:pt idx="25">
                  <c:v>23733</c:v>
                </c:pt>
                <c:pt idx="26">
                  <c:v>15822</c:v>
                </c:pt>
                <c:pt idx="27">
                  <c:v>11866.5</c:v>
                </c:pt>
                <c:pt idx="28">
                  <c:v>27688.5</c:v>
                </c:pt>
                <c:pt idx="29">
                  <c:v>15822</c:v>
                </c:pt>
                <c:pt idx="30">
                  <c:v>27688.5</c:v>
                </c:pt>
                <c:pt idx="31">
                  <c:v>27688.5</c:v>
                </c:pt>
                <c:pt idx="32">
                  <c:v>35599.6328125</c:v>
                </c:pt>
                <c:pt idx="33">
                  <c:v>15822</c:v>
                </c:pt>
                <c:pt idx="34">
                  <c:v>23733</c:v>
                </c:pt>
                <c:pt idx="35">
                  <c:v>19777.5</c:v>
                </c:pt>
                <c:pt idx="36">
                  <c:v>23733</c:v>
                </c:pt>
                <c:pt idx="37">
                  <c:v>15822</c:v>
                </c:pt>
                <c:pt idx="38">
                  <c:v>23733</c:v>
                </c:pt>
                <c:pt idx="39">
                  <c:v>23733</c:v>
                </c:pt>
                <c:pt idx="40">
                  <c:v>23733</c:v>
                </c:pt>
                <c:pt idx="41">
                  <c:v>23733</c:v>
                </c:pt>
                <c:pt idx="42">
                  <c:v>19777.5</c:v>
                </c:pt>
                <c:pt idx="43">
                  <c:v>15822</c:v>
                </c:pt>
                <c:pt idx="44">
                  <c:v>19777.5</c:v>
                </c:pt>
                <c:pt idx="45">
                  <c:v>19777.5</c:v>
                </c:pt>
                <c:pt idx="46">
                  <c:v>19777.5</c:v>
                </c:pt>
                <c:pt idx="47">
                  <c:v>23733</c:v>
                </c:pt>
                <c:pt idx="48">
                  <c:v>31644.06640625</c:v>
                </c:pt>
                <c:pt idx="49">
                  <c:v>15822</c:v>
                </c:pt>
                <c:pt idx="50">
                  <c:v>19777.5</c:v>
                </c:pt>
                <c:pt idx="51">
                  <c:v>27688.5</c:v>
                </c:pt>
                <c:pt idx="52">
                  <c:v>23733</c:v>
                </c:pt>
                <c:pt idx="53">
                  <c:v>19777.5</c:v>
                </c:pt>
                <c:pt idx="54">
                  <c:v>23733</c:v>
                </c:pt>
                <c:pt idx="55">
                  <c:v>19777.5</c:v>
                </c:pt>
                <c:pt idx="56">
                  <c:v>31644</c:v>
                </c:pt>
                <c:pt idx="57">
                  <c:v>15822</c:v>
                </c:pt>
                <c:pt idx="58">
                  <c:v>19777.5</c:v>
                </c:pt>
                <c:pt idx="59">
                  <c:v>23733.06640625</c:v>
                </c:pt>
                <c:pt idx="60">
                  <c:v>23733</c:v>
                </c:pt>
                <c:pt idx="61">
                  <c:v>23733</c:v>
                </c:pt>
                <c:pt idx="62">
                  <c:v>23733</c:v>
                </c:pt>
                <c:pt idx="63">
                  <c:v>27688.5</c:v>
                </c:pt>
                <c:pt idx="64">
                  <c:v>27688.5</c:v>
                </c:pt>
                <c:pt idx="65">
                  <c:v>19777.5</c:v>
                </c:pt>
                <c:pt idx="66">
                  <c:v>19777.56640625</c:v>
                </c:pt>
                <c:pt idx="67">
                  <c:v>23733</c:v>
                </c:pt>
                <c:pt idx="68">
                  <c:v>31644.06640625</c:v>
                </c:pt>
                <c:pt idx="69">
                  <c:v>23733</c:v>
                </c:pt>
                <c:pt idx="70">
                  <c:v>15822</c:v>
                </c:pt>
                <c:pt idx="71">
                  <c:v>31644.06640625</c:v>
                </c:pt>
                <c:pt idx="72">
                  <c:v>19777.5</c:v>
                </c:pt>
                <c:pt idx="73">
                  <c:v>23733</c:v>
                </c:pt>
                <c:pt idx="74">
                  <c:v>27688.5</c:v>
                </c:pt>
                <c:pt idx="75">
                  <c:v>19777.5</c:v>
                </c:pt>
                <c:pt idx="76">
                  <c:v>23733.06640625</c:v>
                </c:pt>
                <c:pt idx="77">
                  <c:v>23733</c:v>
                </c:pt>
                <c:pt idx="78">
                  <c:v>27688.5</c:v>
                </c:pt>
                <c:pt idx="79">
                  <c:v>27688.5</c:v>
                </c:pt>
                <c:pt idx="80">
                  <c:v>23733</c:v>
                </c:pt>
                <c:pt idx="81">
                  <c:v>23733</c:v>
                </c:pt>
                <c:pt idx="82">
                  <c:v>19777.5</c:v>
                </c:pt>
                <c:pt idx="83">
                  <c:v>23733.06640625</c:v>
                </c:pt>
                <c:pt idx="84">
                  <c:v>23733</c:v>
                </c:pt>
                <c:pt idx="85">
                  <c:v>19777.5</c:v>
                </c:pt>
                <c:pt idx="86">
                  <c:v>19777.5</c:v>
                </c:pt>
                <c:pt idx="87">
                  <c:v>27688.5</c:v>
                </c:pt>
                <c:pt idx="88">
                  <c:v>19777.5</c:v>
                </c:pt>
                <c:pt idx="89">
                  <c:v>19777.5</c:v>
                </c:pt>
                <c:pt idx="90">
                  <c:v>31644.06640625</c:v>
                </c:pt>
                <c:pt idx="91">
                  <c:v>19777.5</c:v>
                </c:pt>
                <c:pt idx="92">
                  <c:v>19777.5</c:v>
                </c:pt>
                <c:pt idx="93">
                  <c:v>23733</c:v>
                </c:pt>
                <c:pt idx="94">
                  <c:v>15822</c:v>
                </c:pt>
                <c:pt idx="95">
                  <c:v>27688.5</c:v>
                </c:pt>
                <c:pt idx="96">
                  <c:v>23733</c:v>
                </c:pt>
                <c:pt idx="97">
                  <c:v>19777.5</c:v>
                </c:pt>
                <c:pt idx="98">
                  <c:v>15822</c:v>
                </c:pt>
                <c:pt idx="99">
                  <c:v>31644</c:v>
                </c:pt>
                <c:pt idx="100">
                  <c:v>79110.46875</c:v>
                </c:pt>
                <c:pt idx="101">
                  <c:v>494926.4375</c:v>
                </c:pt>
                <c:pt idx="102">
                  <c:v>1096943.375</c:v>
                </c:pt>
                <c:pt idx="103">
                  <c:v>1104854.5</c:v>
                </c:pt>
                <c:pt idx="104">
                  <c:v>1180106.5</c:v>
                </c:pt>
                <c:pt idx="105">
                  <c:v>1195928.75</c:v>
                </c:pt>
                <c:pt idx="106">
                  <c:v>1516715.125</c:v>
                </c:pt>
                <c:pt idx="107">
                  <c:v>1263318.375</c:v>
                </c:pt>
                <c:pt idx="108">
                  <c:v>1207843.875</c:v>
                </c:pt>
                <c:pt idx="109">
                  <c:v>1290958.625</c:v>
                </c:pt>
                <c:pt idx="110">
                  <c:v>1318695.75</c:v>
                </c:pt>
                <c:pt idx="111">
                  <c:v>1342429.125</c:v>
                </c:pt>
                <c:pt idx="112">
                  <c:v>1112765.625</c:v>
                </c:pt>
                <c:pt idx="113">
                  <c:v>1191973.25</c:v>
                </c:pt>
                <c:pt idx="114">
                  <c:v>1271181</c:v>
                </c:pt>
                <c:pt idx="115">
                  <c:v>1393948</c:v>
                </c:pt>
                <c:pt idx="116">
                  <c:v>1259314.375</c:v>
                </c:pt>
                <c:pt idx="117">
                  <c:v>1287051.625</c:v>
                </c:pt>
                <c:pt idx="118">
                  <c:v>1287003.125</c:v>
                </c:pt>
                <c:pt idx="119">
                  <c:v>1318695.875</c:v>
                </c:pt>
                <c:pt idx="120">
                  <c:v>1437507.375</c:v>
                </c:pt>
                <c:pt idx="121">
                  <c:v>1469248.75</c:v>
                </c:pt>
                <c:pt idx="122">
                  <c:v>1366210.625</c:v>
                </c:pt>
                <c:pt idx="123">
                  <c:v>1314740.375</c:v>
                </c:pt>
                <c:pt idx="124">
                  <c:v>1326606.875</c:v>
                </c:pt>
                <c:pt idx="125">
                  <c:v>1231577</c:v>
                </c:pt>
                <c:pt idx="126">
                  <c:v>1465293.25</c:v>
                </c:pt>
                <c:pt idx="127">
                  <c:v>1382081.5</c:v>
                </c:pt>
                <c:pt idx="128">
                  <c:v>1279092</c:v>
                </c:pt>
                <c:pt idx="129">
                  <c:v>1417729.75</c:v>
                </c:pt>
                <c:pt idx="130">
                  <c:v>1338522.125</c:v>
                </c:pt>
                <c:pt idx="131">
                  <c:v>1203888.375</c:v>
                </c:pt>
                <c:pt idx="132">
                  <c:v>1461289.125</c:v>
                </c:pt>
                <c:pt idx="133">
                  <c:v>1294962.625</c:v>
                </c:pt>
                <c:pt idx="134">
                  <c:v>1263318.5</c:v>
                </c:pt>
                <c:pt idx="135">
                  <c:v>1302873.75</c:v>
                </c:pt>
                <c:pt idx="136">
                  <c:v>1227621.625</c:v>
                </c:pt>
                <c:pt idx="137">
                  <c:v>1378125.875</c:v>
                </c:pt>
                <c:pt idx="138">
                  <c:v>1346433.125</c:v>
                </c:pt>
                <c:pt idx="139">
                  <c:v>1263318.375</c:v>
                </c:pt>
                <c:pt idx="140">
                  <c:v>1275136.5</c:v>
                </c:pt>
                <c:pt idx="141">
                  <c:v>1215755</c:v>
                </c:pt>
                <c:pt idx="142">
                  <c:v>1310784.75</c:v>
                </c:pt>
                <c:pt idx="143">
                  <c:v>1306829.375</c:v>
                </c:pt>
                <c:pt idx="144">
                  <c:v>1350388.625</c:v>
                </c:pt>
                <c:pt idx="145">
                  <c:v>1287003</c:v>
                </c:pt>
                <c:pt idx="146">
                  <c:v>1243443.75</c:v>
                </c:pt>
                <c:pt idx="147">
                  <c:v>1322699.875</c:v>
                </c:pt>
                <c:pt idx="148">
                  <c:v>1267225.375</c:v>
                </c:pt>
                <c:pt idx="149">
                  <c:v>1219710.625</c:v>
                </c:pt>
                <c:pt idx="150">
                  <c:v>1243492.125</c:v>
                </c:pt>
                <c:pt idx="151">
                  <c:v>1247447.875</c:v>
                </c:pt>
                <c:pt idx="152">
                  <c:v>1263269.75</c:v>
                </c:pt>
                <c:pt idx="153">
                  <c:v>1267225.375</c:v>
                </c:pt>
                <c:pt idx="154">
                  <c:v>1180058.125</c:v>
                </c:pt>
                <c:pt idx="155">
                  <c:v>1215755</c:v>
                </c:pt>
                <c:pt idx="156">
                  <c:v>1251354.75</c:v>
                </c:pt>
                <c:pt idx="157">
                  <c:v>1287003</c:v>
                </c:pt>
                <c:pt idx="158">
                  <c:v>1215755.125</c:v>
                </c:pt>
                <c:pt idx="159">
                  <c:v>1199884.25</c:v>
                </c:pt>
                <c:pt idx="160">
                  <c:v>1330562.375</c:v>
                </c:pt>
                <c:pt idx="161">
                  <c:v>1247399.125</c:v>
                </c:pt>
                <c:pt idx="162">
                  <c:v>1148462.375</c:v>
                </c:pt>
                <c:pt idx="163">
                  <c:v>1199933</c:v>
                </c:pt>
                <c:pt idx="164">
                  <c:v>1176102.625</c:v>
                </c:pt>
                <c:pt idx="165">
                  <c:v>1172195.625</c:v>
                </c:pt>
                <c:pt idx="166">
                  <c:v>1215755</c:v>
                </c:pt>
                <c:pt idx="167">
                  <c:v>1195977.375</c:v>
                </c:pt>
                <c:pt idx="168">
                  <c:v>1188017.75</c:v>
                </c:pt>
                <c:pt idx="169">
                  <c:v>1164284.5</c:v>
                </c:pt>
                <c:pt idx="170">
                  <c:v>1132591.875</c:v>
                </c:pt>
                <c:pt idx="171">
                  <c:v>1128636.25</c:v>
                </c:pt>
                <c:pt idx="172">
                  <c:v>1124680.75</c:v>
                </c:pt>
                <c:pt idx="173">
                  <c:v>1116721</c:v>
                </c:pt>
                <c:pt idx="174">
                  <c:v>1092939.5</c:v>
                </c:pt>
                <c:pt idx="175">
                  <c:v>1120725.25</c:v>
                </c:pt>
                <c:pt idx="176">
                  <c:v>1108810</c:v>
                </c:pt>
                <c:pt idx="177">
                  <c:v>1069254.75</c:v>
                </c:pt>
                <c:pt idx="178">
                  <c:v>1219661.875</c:v>
                </c:pt>
                <c:pt idx="179">
                  <c:v>1108810</c:v>
                </c:pt>
                <c:pt idx="180">
                  <c:v>1061246.625</c:v>
                </c:pt>
                <c:pt idx="181">
                  <c:v>1176102.625</c:v>
                </c:pt>
                <c:pt idx="182">
                  <c:v>1160280.375</c:v>
                </c:pt>
                <c:pt idx="183">
                  <c:v>1045424.5</c:v>
                </c:pt>
                <c:pt idx="184">
                  <c:v>1081121.375</c:v>
                </c:pt>
                <c:pt idx="185">
                  <c:v>1041468.875</c:v>
                </c:pt>
                <c:pt idx="186">
                  <c:v>1013780.375</c:v>
                </c:pt>
                <c:pt idx="187">
                  <c:v>1069255</c:v>
                </c:pt>
                <c:pt idx="188">
                  <c:v>926661.5625</c:v>
                </c:pt>
                <c:pt idx="189">
                  <c:v>1005869.25</c:v>
                </c:pt>
                <c:pt idx="190">
                  <c:v>1108809.875</c:v>
                </c:pt>
                <c:pt idx="191">
                  <c:v>1033557.875</c:v>
                </c:pt>
                <c:pt idx="192">
                  <c:v>1112814.125</c:v>
                </c:pt>
                <c:pt idx="193">
                  <c:v>1144458.375</c:v>
                </c:pt>
                <c:pt idx="194">
                  <c:v>1037513.375</c:v>
                </c:pt>
                <c:pt idx="195">
                  <c:v>938528.25</c:v>
                </c:pt>
                <c:pt idx="196">
                  <c:v>1065250.625</c:v>
                </c:pt>
                <c:pt idx="197">
                  <c:v>994002.8125</c:v>
                </c:pt>
                <c:pt idx="198">
                  <c:v>946439.1875</c:v>
                </c:pt>
                <c:pt idx="199">
                  <c:v>946487.75</c:v>
                </c:pt>
                <c:pt idx="200">
                  <c:v>1069206.125</c:v>
                </c:pt>
                <c:pt idx="201">
                  <c:v>1009776.1875</c:v>
                </c:pt>
                <c:pt idx="202">
                  <c:v>871235.5625</c:v>
                </c:pt>
                <c:pt idx="203">
                  <c:v>1009824.9375</c:v>
                </c:pt>
                <c:pt idx="204">
                  <c:v>1061246.625</c:v>
                </c:pt>
                <c:pt idx="205">
                  <c:v>950394.6875</c:v>
                </c:pt>
                <c:pt idx="206">
                  <c:v>958305.875</c:v>
                </c:pt>
                <c:pt idx="207">
                  <c:v>1025646.875</c:v>
                </c:pt>
                <c:pt idx="208">
                  <c:v>863324.625</c:v>
                </c:pt>
                <c:pt idx="209">
                  <c:v>890964.75</c:v>
                </c:pt>
                <c:pt idx="210">
                  <c:v>950443.3125</c:v>
                </c:pt>
                <c:pt idx="211">
                  <c:v>934523.9375</c:v>
                </c:pt>
                <c:pt idx="212">
                  <c:v>875142.5625</c:v>
                </c:pt>
                <c:pt idx="213">
                  <c:v>962261.3125</c:v>
                </c:pt>
                <c:pt idx="214">
                  <c:v>914746.5</c:v>
                </c:pt>
                <c:pt idx="215">
                  <c:v>930568.5625</c:v>
                </c:pt>
                <c:pt idx="216">
                  <c:v>954301.6875</c:v>
                </c:pt>
                <c:pt idx="217">
                  <c:v>942483.625</c:v>
                </c:pt>
                <c:pt idx="218">
                  <c:v>863227.375</c:v>
                </c:pt>
                <c:pt idx="219">
                  <c:v>883102.1875</c:v>
                </c:pt>
                <c:pt idx="220">
                  <c:v>914746.3125</c:v>
                </c:pt>
                <c:pt idx="221">
                  <c:v>950394.75</c:v>
                </c:pt>
                <c:pt idx="222">
                  <c:v>902879.875</c:v>
                </c:pt>
                <c:pt idx="223">
                  <c:v>926612.9375</c:v>
                </c:pt>
                <c:pt idx="224">
                  <c:v>839494.25</c:v>
                </c:pt>
                <c:pt idx="225">
                  <c:v>879098.0625</c:v>
                </c:pt>
                <c:pt idx="226">
                  <c:v>847405.375</c:v>
                </c:pt>
                <c:pt idx="227">
                  <c:v>756331.0625</c:v>
                </c:pt>
                <c:pt idx="228">
                  <c:v>788023.875</c:v>
                </c:pt>
                <c:pt idx="229">
                  <c:v>815809.6875</c:v>
                </c:pt>
                <c:pt idx="230">
                  <c:v>835538.8125</c:v>
                </c:pt>
                <c:pt idx="231">
                  <c:v>894968.75</c:v>
                </c:pt>
                <c:pt idx="232">
                  <c:v>863276</c:v>
                </c:pt>
                <c:pt idx="233">
                  <c:v>780112.8125</c:v>
                </c:pt>
                <c:pt idx="234">
                  <c:v>811805.4375</c:v>
                </c:pt>
                <c:pt idx="235">
                  <c:v>803846.0625</c:v>
                </c:pt>
                <c:pt idx="236">
                  <c:v>756379.6875</c:v>
                </c:pt>
                <c:pt idx="237">
                  <c:v>811805.5625</c:v>
                </c:pt>
                <c:pt idx="238">
                  <c:v>811805.625</c:v>
                </c:pt>
                <c:pt idx="239">
                  <c:v>859320.4375</c:v>
                </c:pt>
                <c:pt idx="240">
                  <c:v>835587.4375</c:v>
                </c:pt>
                <c:pt idx="241">
                  <c:v>815712.625</c:v>
                </c:pt>
                <c:pt idx="242">
                  <c:v>681079.0625</c:v>
                </c:pt>
                <c:pt idx="243">
                  <c:v>819716.5</c:v>
                </c:pt>
                <c:pt idx="244">
                  <c:v>791979.4375</c:v>
                </c:pt>
                <c:pt idx="245">
                  <c:v>780112.875</c:v>
                </c:pt>
                <c:pt idx="246">
                  <c:v>740509</c:v>
                </c:pt>
                <c:pt idx="247">
                  <c:v>780064.125</c:v>
                </c:pt>
                <c:pt idx="248">
                  <c:v>336511.09375</c:v>
                </c:pt>
                <c:pt idx="249">
                  <c:v>130629.3671875</c:v>
                </c:pt>
                <c:pt idx="250">
                  <c:v>75154.8359375</c:v>
                </c:pt>
                <c:pt idx="251">
                  <c:v>51421.5</c:v>
                </c:pt>
                <c:pt idx="252">
                  <c:v>51421.56640625</c:v>
                </c:pt>
                <c:pt idx="253">
                  <c:v>47466.1328125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34E-4896-9957-93AF0AE84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3173616"/>
        <c:axId val="1823159216"/>
      </c:scatterChart>
      <c:valAx>
        <c:axId val="1823173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159216"/>
        <c:crosses val="autoZero"/>
        <c:crossBetween val="midCat"/>
      </c:valAx>
      <c:valAx>
        <c:axId val="182315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1736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9702C3-3202-4023-AEC0-0A5E16E69975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19B83C0-8A66-4539-9FC2-6468161E5E0E}">
      <dgm:prSet/>
      <dgm:spPr/>
      <dgm:t>
        <a:bodyPr/>
        <a:lstStyle/>
        <a:p>
          <a:r>
            <a:rPr lang="en-US"/>
            <a:t>By the end of the lecture, you will:</a:t>
          </a:r>
        </a:p>
      </dgm:t>
    </dgm:pt>
    <dgm:pt modelId="{71F23934-21E1-4717-BCC0-C2BBA71E0758}" type="parTrans" cxnId="{70B87B6B-4622-4698-AACF-E10E7DC7117E}">
      <dgm:prSet/>
      <dgm:spPr/>
      <dgm:t>
        <a:bodyPr/>
        <a:lstStyle/>
        <a:p>
          <a:endParaRPr lang="en-US"/>
        </a:p>
      </dgm:t>
    </dgm:pt>
    <dgm:pt modelId="{9D35D3A2-F3D8-4C78-8963-0EA5B25390D3}" type="sibTrans" cxnId="{70B87B6B-4622-4698-AACF-E10E7DC7117E}">
      <dgm:prSet/>
      <dgm:spPr/>
      <dgm:t>
        <a:bodyPr/>
        <a:lstStyle/>
        <a:p>
          <a:endParaRPr lang="en-US"/>
        </a:p>
      </dgm:t>
    </dgm:pt>
    <dgm:pt modelId="{2E0D44AA-16B1-4F80-B109-6BCC33BBD657}">
      <dgm:prSet/>
      <dgm:spPr/>
      <dgm:t>
        <a:bodyPr/>
        <a:lstStyle/>
        <a:p>
          <a:r>
            <a:rPr lang="en-US"/>
            <a:t>Understand the fundamental principles of SIMS and TIMS.</a:t>
          </a:r>
        </a:p>
      </dgm:t>
    </dgm:pt>
    <dgm:pt modelId="{C0A4FF00-9E09-4E2E-9E3B-3C03F1F48437}" type="parTrans" cxnId="{B150E3A3-4C51-4EE4-8F00-B918F6FF529A}">
      <dgm:prSet/>
      <dgm:spPr/>
      <dgm:t>
        <a:bodyPr/>
        <a:lstStyle/>
        <a:p>
          <a:endParaRPr lang="en-US"/>
        </a:p>
      </dgm:t>
    </dgm:pt>
    <dgm:pt modelId="{A9A6DFF1-1AC3-4E19-8A40-1EAD2677807F}" type="sibTrans" cxnId="{B150E3A3-4C51-4EE4-8F00-B918F6FF529A}">
      <dgm:prSet/>
      <dgm:spPr/>
      <dgm:t>
        <a:bodyPr/>
        <a:lstStyle/>
        <a:p>
          <a:endParaRPr lang="en-US"/>
        </a:p>
      </dgm:t>
    </dgm:pt>
    <dgm:pt modelId="{619DB6CF-2192-4109-B059-8E8C776D9370}">
      <dgm:prSet/>
      <dgm:spPr/>
      <dgm:t>
        <a:bodyPr/>
        <a:lstStyle/>
        <a:p>
          <a:r>
            <a:rPr lang="en-US"/>
            <a:t>Know about sample preparation techniques for optimal SIMS and TIMS analysis.</a:t>
          </a:r>
        </a:p>
      </dgm:t>
    </dgm:pt>
    <dgm:pt modelId="{04D622F8-A2C6-4ABB-A3E4-6D000F5952FA}" type="parTrans" cxnId="{7B3585C2-E8A9-4207-B108-3A5E03778DFB}">
      <dgm:prSet/>
      <dgm:spPr/>
      <dgm:t>
        <a:bodyPr/>
        <a:lstStyle/>
        <a:p>
          <a:endParaRPr lang="en-US"/>
        </a:p>
      </dgm:t>
    </dgm:pt>
    <dgm:pt modelId="{167A4201-8108-4DBC-9260-74A206296DB9}" type="sibTrans" cxnId="{7B3585C2-E8A9-4207-B108-3A5E03778DFB}">
      <dgm:prSet/>
      <dgm:spPr/>
      <dgm:t>
        <a:bodyPr/>
        <a:lstStyle/>
        <a:p>
          <a:endParaRPr lang="en-US"/>
        </a:p>
      </dgm:t>
    </dgm:pt>
    <dgm:pt modelId="{B82D4002-858B-421A-9126-A96A9E4EEEBB}">
      <dgm:prSet/>
      <dgm:spPr/>
      <dgm:t>
        <a:bodyPr/>
        <a:lstStyle/>
        <a:p>
          <a:r>
            <a:rPr lang="en-US"/>
            <a:t>Understand about data acquisition and processing.</a:t>
          </a:r>
        </a:p>
      </dgm:t>
    </dgm:pt>
    <dgm:pt modelId="{1A41FBDF-FD35-431E-970E-730070CFA93B}" type="parTrans" cxnId="{77064C5C-3B75-4E07-9C75-82AEB3D606EB}">
      <dgm:prSet/>
      <dgm:spPr/>
      <dgm:t>
        <a:bodyPr/>
        <a:lstStyle/>
        <a:p>
          <a:endParaRPr lang="en-US"/>
        </a:p>
      </dgm:t>
    </dgm:pt>
    <dgm:pt modelId="{4AEFEF07-5F59-4E14-9F93-E0C007F62190}" type="sibTrans" cxnId="{77064C5C-3B75-4E07-9C75-82AEB3D606EB}">
      <dgm:prSet/>
      <dgm:spPr/>
      <dgm:t>
        <a:bodyPr/>
        <a:lstStyle/>
        <a:p>
          <a:endParaRPr lang="en-US"/>
        </a:p>
      </dgm:t>
    </dgm:pt>
    <dgm:pt modelId="{69C2D2F8-E0D0-4934-AA13-A40C046F33DA}">
      <dgm:prSet/>
      <dgm:spPr/>
      <dgm:t>
        <a:bodyPr/>
        <a:lstStyle/>
        <a:p>
          <a:r>
            <a:rPr lang="en-US" dirty="0"/>
            <a:t>Critically evaluate results for SIMS and TIMS</a:t>
          </a:r>
        </a:p>
      </dgm:t>
    </dgm:pt>
    <dgm:pt modelId="{90F5014C-DAC3-4170-ACC0-190E93BF58C5}" type="parTrans" cxnId="{17CCB3B9-3DBF-444D-BE5B-BBF2142E9399}">
      <dgm:prSet/>
      <dgm:spPr/>
      <dgm:t>
        <a:bodyPr/>
        <a:lstStyle/>
        <a:p>
          <a:endParaRPr lang="en-US"/>
        </a:p>
      </dgm:t>
    </dgm:pt>
    <dgm:pt modelId="{27EF1F77-C2C9-40F1-BE97-D49DBC4F2757}" type="sibTrans" cxnId="{17CCB3B9-3DBF-444D-BE5B-BBF2142E9399}">
      <dgm:prSet/>
      <dgm:spPr/>
      <dgm:t>
        <a:bodyPr/>
        <a:lstStyle/>
        <a:p>
          <a:endParaRPr lang="en-US"/>
        </a:p>
      </dgm:t>
    </dgm:pt>
    <dgm:pt modelId="{D7BB5797-2A6A-4494-AE5D-AB097053C288}" type="pres">
      <dgm:prSet presAssocID="{C19702C3-3202-4023-AEC0-0A5E16E69975}" presName="outerComposite" presStyleCnt="0">
        <dgm:presLayoutVars>
          <dgm:chMax val="5"/>
          <dgm:dir/>
          <dgm:resizeHandles val="exact"/>
        </dgm:presLayoutVars>
      </dgm:prSet>
      <dgm:spPr/>
    </dgm:pt>
    <dgm:pt modelId="{84AEC4EF-7A72-4314-BD62-62A64567D560}" type="pres">
      <dgm:prSet presAssocID="{C19702C3-3202-4023-AEC0-0A5E16E69975}" presName="dummyMaxCanvas" presStyleCnt="0">
        <dgm:presLayoutVars/>
      </dgm:prSet>
      <dgm:spPr/>
    </dgm:pt>
    <dgm:pt modelId="{A19CAC70-98DF-42AB-A06C-EA1718DA3588}" type="pres">
      <dgm:prSet presAssocID="{C19702C3-3202-4023-AEC0-0A5E16E69975}" presName="FiveNodes_1" presStyleLbl="node1" presStyleIdx="0" presStyleCnt="5">
        <dgm:presLayoutVars>
          <dgm:bulletEnabled val="1"/>
        </dgm:presLayoutVars>
      </dgm:prSet>
      <dgm:spPr/>
    </dgm:pt>
    <dgm:pt modelId="{5C9676AD-48E2-45EB-91C6-18C55A0DDA22}" type="pres">
      <dgm:prSet presAssocID="{C19702C3-3202-4023-AEC0-0A5E16E69975}" presName="FiveNodes_2" presStyleLbl="node1" presStyleIdx="1" presStyleCnt="5">
        <dgm:presLayoutVars>
          <dgm:bulletEnabled val="1"/>
        </dgm:presLayoutVars>
      </dgm:prSet>
      <dgm:spPr/>
    </dgm:pt>
    <dgm:pt modelId="{4F74AD3B-9CA7-4C35-A97A-88225E758A29}" type="pres">
      <dgm:prSet presAssocID="{C19702C3-3202-4023-AEC0-0A5E16E69975}" presName="FiveNodes_3" presStyleLbl="node1" presStyleIdx="2" presStyleCnt="5">
        <dgm:presLayoutVars>
          <dgm:bulletEnabled val="1"/>
        </dgm:presLayoutVars>
      </dgm:prSet>
      <dgm:spPr/>
    </dgm:pt>
    <dgm:pt modelId="{796E5653-4C5B-49C2-862B-CDDDC6583476}" type="pres">
      <dgm:prSet presAssocID="{C19702C3-3202-4023-AEC0-0A5E16E69975}" presName="FiveNodes_4" presStyleLbl="node1" presStyleIdx="3" presStyleCnt="5">
        <dgm:presLayoutVars>
          <dgm:bulletEnabled val="1"/>
        </dgm:presLayoutVars>
      </dgm:prSet>
      <dgm:spPr/>
    </dgm:pt>
    <dgm:pt modelId="{72C8870E-F029-4044-81F8-420994C82644}" type="pres">
      <dgm:prSet presAssocID="{C19702C3-3202-4023-AEC0-0A5E16E69975}" presName="FiveNodes_5" presStyleLbl="node1" presStyleIdx="4" presStyleCnt="5">
        <dgm:presLayoutVars>
          <dgm:bulletEnabled val="1"/>
        </dgm:presLayoutVars>
      </dgm:prSet>
      <dgm:spPr/>
    </dgm:pt>
    <dgm:pt modelId="{20835FE2-7349-41B1-940C-9B05836041AC}" type="pres">
      <dgm:prSet presAssocID="{C19702C3-3202-4023-AEC0-0A5E16E69975}" presName="FiveConn_1-2" presStyleLbl="fgAccFollowNode1" presStyleIdx="0" presStyleCnt="4">
        <dgm:presLayoutVars>
          <dgm:bulletEnabled val="1"/>
        </dgm:presLayoutVars>
      </dgm:prSet>
      <dgm:spPr/>
    </dgm:pt>
    <dgm:pt modelId="{C348D342-D71D-4EA3-A219-BDF591434572}" type="pres">
      <dgm:prSet presAssocID="{C19702C3-3202-4023-AEC0-0A5E16E69975}" presName="FiveConn_2-3" presStyleLbl="fgAccFollowNode1" presStyleIdx="1" presStyleCnt="4">
        <dgm:presLayoutVars>
          <dgm:bulletEnabled val="1"/>
        </dgm:presLayoutVars>
      </dgm:prSet>
      <dgm:spPr/>
    </dgm:pt>
    <dgm:pt modelId="{4D2D3976-18FF-405D-811A-F1C89CE657A4}" type="pres">
      <dgm:prSet presAssocID="{C19702C3-3202-4023-AEC0-0A5E16E69975}" presName="FiveConn_3-4" presStyleLbl="fgAccFollowNode1" presStyleIdx="2" presStyleCnt="4">
        <dgm:presLayoutVars>
          <dgm:bulletEnabled val="1"/>
        </dgm:presLayoutVars>
      </dgm:prSet>
      <dgm:spPr/>
    </dgm:pt>
    <dgm:pt modelId="{E290C8C5-78BB-44FE-89B6-D585D0DB26AB}" type="pres">
      <dgm:prSet presAssocID="{C19702C3-3202-4023-AEC0-0A5E16E69975}" presName="FiveConn_4-5" presStyleLbl="fgAccFollowNode1" presStyleIdx="3" presStyleCnt="4">
        <dgm:presLayoutVars>
          <dgm:bulletEnabled val="1"/>
        </dgm:presLayoutVars>
      </dgm:prSet>
      <dgm:spPr/>
    </dgm:pt>
    <dgm:pt modelId="{24F666F6-D883-4763-8CF2-5841EDAC44F2}" type="pres">
      <dgm:prSet presAssocID="{C19702C3-3202-4023-AEC0-0A5E16E69975}" presName="FiveNodes_1_text" presStyleLbl="node1" presStyleIdx="4" presStyleCnt="5">
        <dgm:presLayoutVars>
          <dgm:bulletEnabled val="1"/>
        </dgm:presLayoutVars>
      </dgm:prSet>
      <dgm:spPr/>
    </dgm:pt>
    <dgm:pt modelId="{E6D3361D-0FBF-4D2A-ACB8-1268CF9ADDB9}" type="pres">
      <dgm:prSet presAssocID="{C19702C3-3202-4023-AEC0-0A5E16E69975}" presName="FiveNodes_2_text" presStyleLbl="node1" presStyleIdx="4" presStyleCnt="5">
        <dgm:presLayoutVars>
          <dgm:bulletEnabled val="1"/>
        </dgm:presLayoutVars>
      </dgm:prSet>
      <dgm:spPr/>
    </dgm:pt>
    <dgm:pt modelId="{6839AC86-36E2-4292-B755-E95B079BDF94}" type="pres">
      <dgm:prSet presAssocID="{C19702C3-3202-4023-AEC0-0A5E16E69975}" presName="FiveNodes_3_text" presStyleLbl="node1" presStyleIdx="4" presStyleCnt="5">
        <dgm:presLayoutVars>
          <dgm:bulletEnabled val="1"/>
        </dgm:presLayoutVars>
      </dgm:prSet>
      <dgm:spPr/>
    </dgm:pt>
    <dgm:pt modelId="{8413F698-5ECA-4BD5-B4E3-9386B7A30D4B}" type="pres">
      <dgm:prSet presAssocID="{C19702C3-3202-4023-AEC0-0A5E16E69975}" presName="FiveNodes_4_text" presStyleLbl="node1" presStyleIdx="4" presStyleCnt="5">
        <dgm:presLayoutVars>
          <dgm:bulletEnabled val="1"/>
        </dgm:presLayoutVars>
      </dgm:prSet>
      <dgm:spPr/>
    </dgm:pt>
    <dgm:pt modelId="{005DB083-3FA0-4938-B40D-2A9A5EB140C0}" type="pres">
      <dgm:prSet presAssocID="{C19702C3-3202-4023-AEC0-0A5E16E6997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EBD8A13-262E-4360-A8A2-A762B6E9751B}" type="presOf" srcId="{4AEFEF07-5F59-4E14-9F93-E0C007F62190}" destId="{E290C8C5-78BB-44FE-89B6-D585D0DB26AB}" srcOrd="0" destOrd="0" presId="urn:microsoft.com/office/officeart/2005/8/layout/vProcess5"/>
    <dgm:cxn modelId="{3C6FFE1B-638E-44A2-AEE3-522609A009FC}" type="presOf" srcId="{619DB6CF-2192-4109-B059-8E8C776D9370}" destId="{4F74AD3B-9CA7-4C35-A97A-88225E758A29}" srcOrd="0" destOrd="0" presId="urn:microsoft.com/office/officeart/2005/8/layout/vProcess5"/>
    <dgm:cxn modelId="{E371221D-6D1A-4C13-92B5-3CD8E2C19708}" type="presOf" srcId="{B82D4002-858B-421A-9126-A96A9E4EEEBB}" destId="{796E5653-4C5B-49C2-862B-CDDDC6583476}" srcOrd="0" destOrd="0" presId="urn:microsoft.com/office/officeart/2005/8/layout/vProcess5"/>
    <dgm:cxn modelId="{4FC20B32-7619-4C64-A66A-0122D694B9C0}" type="presOf" srcId="{69C2D2F8-E0D0-4934-AA13-A40C046F33DA}" destId="{72C8870E-F029-4044-81F8-420994C82644}" srcOrd="0" destOrd="0" presId="urn:microsoft.com/office/officeart/2005/8/layout/vProcess5"/>
    <dgm:cxn modelId="{6581143C-E4B4-4519-A853-62774FA0D319}" type="presOf" srcId="{69C2D2F8-E0D0-4934-AA13-A40C046F33DA}" destId="{005DB083-3FA0-4938-B40D-2A9A5EB140C0}" srcOrd="1" destOrd="0" presId="urn:microsoft.com/office/officeart/2005/8/layout/vProcess5"/>
    <dgm:cxn modelId="{BBEEBE5B-2330-4842-B528-5B017CD89B56}" type="presOf" srcId="{119B83C0-8A66-4539-9FC2-6468161E5E0E}" destId="{A19CAC70-98DF-42AB-A06C-EA1718DA3588}" srcOrd="0" destOrd="0" presId="urn:microsoft.com/office/officeart/2005/8/layout/vProcess5"/>
    <dgm:cxn modelId="{77064C5C-3B75-4E07-9C75-82AEB3D606EB}" srcId="{C19702C3-3202-4023-AEC0-0A5E16E69975}" destId="{B82D4002-858B-421A-9126-A96A9E4EEEBB}" srcOrd="3" destOrd="0" parTransId="{1A41FBDF-FD35-431E-970E-730070CFA93B}" sibTransId="{4AEFEF07-5F59-4E14-9F93-E0C007F62190}"/>
    <dgm:cxn modelId="{70B87B6B-4622-4698-AACF-E10E7DC7117E}" srcId="{C19702C3-3202-4023-AEC0-0A5E16E69975}" destId="{119B83C0-8A66-4539-9FC2-6468161E5E0E}" srcOrd="0" destOrd="0" parTransId="{71F23934-21E1-4717-BCC0-C2BBA71E0758}" sibTransId="{9D35D3A2-F3D8-4C78-8963-0EA5B25390D3}"/>
    <dgm:cxn modelId="{7842BF6D-4473-4B11-8E06-AD234BEEEC78}" type="presOf" srcId="{2E0D44AA-16B1-4F80-B109-6BCC33BBD657}" destId="{E6D3361D-0FBF-4D2A-ACB8-1268CF9ADDB9}" srcOrd="1" destOrd="0" presId="urn:microsoft.com/office/officeart/2005/8/layout/vProcess5"/>
    <dgm:cxn modelId="{B63F166E-4DA8-4519-AE0B-62CEF801518D}" type="presOf" srcId="{A9A6DFF1-1AC3-4E19-8A40-1EAD2677807F}" destId="{C348D342-D71D-4EA3-A219-BDF591434572}" srcOrd="0" destOrd="0" presId="urn:microsoft.com/office/officeart/2005/8/layout/vProcess5"/>
    <dgm:cxn modelId="{9E55587A-30F8-4827-AAA8-8EB5CD940C07}" type="presOf" srcId="{167A4201-8108-4DBC-9260-74A206296DB9}" destId="{4D2D3976-18FF-405D-811A-F1C89CE657A4}" srcOrd="0" destOrd="0" presId="urn:microsoft.com/office/officeart/2005/8/layout/vProcess5"/>
    <dgm:cxn modelId="{478F0385-3A06-4F4C-B53A-00EDC3175193}" type="presOf" srcId="{619DB6CF-2192-4109-B059-8E8C776D9370}" destId="{6839AC86-36E2-4292-B755-E95B079BDF94}" srcOrd="1" destOrd="0" presId="urn:microsoft.com/office/officeart/2005/8/layout/vProcess5"/>
    <dgm:cxn modelId="{0D527F91-5BCE-4BE9-AF71-2ED56D43D2A5}" type="presOf" srcId="{119B83C0-8A66-4539-9FC2-6468161E5E0E}" destId="{24F666F6-D883-4763-8CF2-5841EDAC44F2}" srcOrd="1" destOrd="0" presId="urn:microsoft.com/office/officeart/2005/8/layout/vProcess5"/>
    <dgm:cxn modelId="{0124B5A3-353D-4926-B38B-BD914A32F42E}" type="presOf" srcId="{C19702C3-3202-4023-AEC0-0A5E16E69975}" destId="{D7BB5797-2A6A-4494-AE5D-AB097053C288}" srcOrd="0" destOrd="0" presId="urn:microsoft.com/office/officeart/2005/8/layout/vProcess5"/>
    <dgm:cxn modelId="{B150E3A3-4C51-4EE4-8F00-B918F6FF529A}" srcId="{C19702C3-3202-4023-AEC0-0A5E16E69975}" destId="{2E0D44AA-16B1-4F80-B109-6BCC33BBD657}" srcOrd="1" destOrd="0" parTransId="{C0A4FF00-9E09-4E2E-9E3B-3C03F1F48437}" sibTransId="{A9A6DFF1-1AC3-4E19-8A40-1EAD2677807F}"/>
    <dgm:cxn modelId="{17CCB3B9-3DBF-444D-BE5B-BBF2142E9399}" srcId="{C19702C3-3202-4023-AEC0-0A5E16E69975}" destId="{69C2D2F8-E0D0-4934-AA13-A40C046F33DA}" srcOrd="4" destOrd="0" parTransId="{90F5014C-DAC3-4170-ACC0-190E93BF58C5}" sibTransId="{27EF1F77-C2C9-40F1-BE97-D49DBC4F2757}"/>
    <dgm:cxn modelId="{7B3585C2-E8A9-4207-B108-3A5E03778DFB}" srcId="{C19702C3-3202-4023-AEC0-0A5E16E69975}" destId="{619DB6CF-2192-4109-B059-8E8C776D9370}" srcOrd="2" destOrd="0" parTransId="{04D622F8-A2C6-4ABB-A3E4-6D000F5952FA}" sibTransId="{167A4201-8108-4DBC-9260-74A206296DB9}"/>
    <dgm:cxn modelId="{E45306C5-1C09-441E-83F1-29EE8FD28A07}" type="presOf" srcId="{B82D4002-858B-421A-9126-A96A9E4EEEBB}" destId="{8413F698-5ECA-4BD5-B4E3-9386B7A30D4B}" srcOrd="1" destOrd="0" presId="urn:microsoft.com/office/officeart/2005/8/layout/vProcess5"/>
    <dgm:cxn modelId="{F61983CF-08BF-4CB9-B219-6F4473C3F888}" type="presOf" srcId="{9D35D3A2-F3D8-4C78-8963-0EA5B25390D3}" destId="{20835FE2-7349-41B1-940C-9B05836041AC}" srcOrd="0" destOrd="0" presId="urn:microsoft.com/office/officeart/2005/8/layout/vProcess5"/>
    <dgm:cxn modelId="{2E0ADBDB-02FA-4B22-946F-21B734CB3B8B}" type="presOf" srcId="{2E0D44AA-16B1-4F80-B109-6BCC33BBD657}" destId="{5C9676AD-48E2-45EB-91C6-18C55A0DDA22}" srcOrd="0" destOrd="0" presId="urn:microsoft.com/office/officeart/2005/8/layout/vProcess5"/>
    <dgm:cxn modelId="{4D2EA8EE-A84A-429C-8C57-AD838520AEE8}" type="presParOf" srcId="{D7BB5797-2A6A-4494-AE5D-AB097053C288}" destId="{84AEC4EF-7A72-4314-BD62-62A64567D560}" srcOrd="0" destOrd="0" presId="urn:microsoft.com/office/officeart/2005/8/layout/vProcess5"/>
    <dgm:cxn modelId="{D6FF5AAF-599E-4A43-B900-B57E928E6B67}" type="presParOf" srcId="{D7BB5797-2A6A-4494-AE5D-AB097053C288}" destId="{A19CAC70-98DF-42AB-A06C-EA1718DA3588}" srcOrd="1" destOrd="0" presId="urn:microsoft.com/office/officeart/2005/8/layout/vProcess5"/>
    <dgm:cxn modelId="{DDBA93FF-2BA7-4795-9BB0-AD74023929A2}" type="presParOf" srcId="{D7BB5797-2A6A-4494-AE5D-AB097053C288}" destId="{5C9676AD-48E2-45EB-91C6-18C55A0DDA22}" srcOrd="2" destOrd="0" presId="urn:microsoft.com/office/officeart/2005/8/layout/vProcess5"/>
    <dgm:cxn modelId="{F29909B9-ABF3-4385-9414-7B5E18148734}" type="presParOf" srcId="{D7BB5797-2A6A-4494-AE5D-AB097053C288}" destId="{4F74AD3B-9CA7-4C35-A97A-88225E758A29}" srcOrd="3" destOrd="0" presId="urn:microsoft.com/office/officeart/2005/8/layout/vProcess5"/>
    <dgm:cxn modelId="{A2A72FE8-0A10-4CF1-B539-CBFA14AD2E5B}" type="presParOf" srcId="{D7BB5797-2A6A-4494-AE5D-AB097053C288}" destId="{796E5653-4C5B-49C2-862B-CDDDC6583476}" srcOrd="4" destOrd="0" presId="urn:microsoft.com/office/officeart/2005/8/layout/vProcess5"/>
    <dgm:cxn modelId="{02CEB357-502A-45A0-8C3A-A7A42C370A23}" type="presParOf" srcId="{D7BB5797-2A6A-4494-AE5D-AB097053C288}" destId="{72C8870E-F029-4044-81F8-420994C82644}" srcOrd="5" destOrd="0" presId="urn:microsoft.com/office/officeart/2005/8/layout/vProcess5"/>
    <dgm:cxn modelId="{76174E75-E491-4A2F-8154-59007543D137}" type="presParOf" srcId="{D7BB5797-2A6A-4494-AE5D-AB097053C288}" destId="{20835FE2-7349-41B1-940C-9B05836041AC}" srcOrd="6" destOrd="0" presId="urn:microsoft.com/office/officeart/2005/8/layout/vProcess5"/>
    <dgm:cxn modelId="{3CFEE4D2-09A5-45EE-BFD5-581FF38A5127}" type="presParOf" srcId="{D7BB5797-2A6A-4494-AE5D-AB097053C288}" destId="{C348D342-D71D-4EA3-A219-BDF591434572}" srcOrd="7" destOrd="0" presId="urn:microsoft.com/office/officeart/2005/8/layout/vProcess5"/>
    <dgm:cxn modelId="{53CB1878-69AA-48D6-B98F-E33796DC936C}" type="presParOf" srcId="{D7BB5797-2A6A-4494-AE5D-AB097053C288}" destId="{4D2D3976-18FF-405D-811A-F1C89CE657A4}" srcOrd="8" destOrd="0" presId="urn:microsoft.com/office/officeart/2005/8/layout/vProcess5"/>
    <dgm:cxn modelId="{2B0881C9-A84A-47EF-B346-32E0A0AC7EC4}" type="presParOf" srcId="{D7BB5797-2A6A-4494-AE5D-AB097053C288}" destId="{E290C8C5-78BB-44FE-89B6-D585D0DB26AB}" srcOrd="9" destOrd="0" presId="urn:microsoft.com/office/officeart/2005/8/layout/vProcess5"/>
    <dgm:cxn modelId="{6B0873F3-FCAC-4F01-85C7-EB25A833DD65}" type="presParOf" srcId="{D7BB5797-2A6A-4494-AE5D-AB097053C288}" destId="{24F666F6-D883-4763-8CF2-5841EDAC44F2}" srcOrd="10" destOrd="0" presId="urn:microsoft.com/office/officeart/2005/8/layout/vProcess5"/>
    <dgm:cxn modelId="{FE7ECC2F-8586-47BF-A118-43FD6098F70F}" type="presParOf" srcId="{D7BB5797-2A6A-4494-AE5D-AB097053C288}" destId="{E6D3361D-0FBF-4D2A-ACB8-1268CF9ADDB9}" srcOrd="11" destOrd="0" presId="urn:microsoft.com/office/officeart/2005/8/layout/vProcess5"/>
    <dgm:cxn modelId="{B1B59057-81AB-4927-8CFD-B8B859DE5759}" type="presParOf" srcId="{D7BB5797-2A6A-4494-AE5D-AB097053C288}" destId="{6839AC86-36E2-4292-B755-E95B079BDF94}" srcOrd="12" destOrd="0" presId="urn:microsoft.com/office/officeart/2005/8/layout/vProcess5"/>
    <dgm:cxn modelId="{E67ED5C4-AD29-4A70-8B3C-71070CD1DCC1}" type="presParOf" srcId="{D7BB5797-2A6A-4494-AE5D-AB097053C288}" destId="{8413F698-5ECA-4BD5-B4E3-9386B7A30D4B}" srcOrd="13" destOrd="0" presId="urn:microsoft.com/office/officeart/2005/8/layout/vProcess5"/>
    <dgm:cxn modelId="{78E795B8-F3E0-4112-B881-CF055F2878B1}" type="presParOf" srcId="{D7BB5797-2A6A-4494-AE5D-AB097053C288}" destId="{005DB083-3FA0-4938-B40D-2A9A5EB140C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CAC70-98DF-42AB-A06C-EA1718DA3588}">
      <dsp:nvSpPr>
        <dsp:cNvPr id="0" name=""/>
        <dsp:cNvSpPr/>
      </dsp:nvSpPr>
      <dsp:spPr>
        <a:xfrm>
          <a:off x="0" y="0"/>
          <a:ext cx="8097012" cy="7832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By the end of the lecture, you will:</a:t>
          </a:r>
        </a:p>
      </dsp:txBody>
      <dsp:txXfrm>
        <a:off x="22940" y="22940"/>
        <a:ext cx="7160195" cy="737360"/>
      </dsp:txXfrm>
    </dsp:sp>
    <dsp:sp modelId="{5C9676AD-48E2-45EB-91C6-18C55A0DDA22}">
      <dsp:nvSpPr>
        <dsp:cNvPr id="0" name=""/>
        <dsp:cNvSpPr/>
      </dsp:nvSpPr>
      <dsp:spPr>
        <a:xfrm>
          <a:off x="604647" y="892024"/>
          <a:ext cx="8097012" cy="7832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Understand the fundamental principles of SIMS and TIMS.</a:t>
          </a:r>
        </a:p>
      </dsp:txBody>
      <dsp:txXfrm>
        <a:off x="627587" y="914964"/>
        <a:ext cx="6937378" cy="737360"/>
      </dsp:txXfrm>
    </dsp:sp>
    <dsp:sp modelId="{4F74AD3B-9CA7-4C35-A97A-88225E758A29}">
      <dsp:nvSpPr>
        <dsp:cNvPr id="0" name=""/>
        <dsp:cNvSpPr/>
      </dsp:nvSpPr>
      <dsp:spPr>
        <a:xfrm>
          <a:off x="1209293" y="1784048"/>
          <a:ext cx="8097012" cy="7832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Know about sample preparation techniques for optimal SIMS and TIMS analysis.</a:t>
          </a:r>
        </a:p>
      </dsp:txBody>
      <dsp:txXfrm>
        <a:off x="1232233" y="1806988"/>
        <a:ext cx="6937378" cy="737360"/>
      </dsp:txXfrm>
    </dsp:sp>
    <dsp:sp modelId="{796E5653-4C5B-49C2-862B-CDDDC6583476}">
      <dsp:nvSpPr>
        <dsp:cNvPr id="0" name=""/>
        <dsp:cNvSpPr/>
      </dsp:nvSpPr>
      <dsp:spPr>
        <a:xfrm>
          <a:off x="1813940" y="2676072"/>
          <a:ext cx="8097012" cy="7832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Understand about data acquisition and processing.</a:t>
          </a:r>
        </a:p>
      </dsp:txBody>
      <dsp:txXfrm>
        <a:off x="1836880" y="2699012"/>
        <a:ext cx="6937378" cy="737360"/>
      </dsp:txXfrm>
    </dsp:sp>
    <dsp:sp modelId="{72C8870E-F029-4044-81F8-420994C82644}">
      <dsp:nvSpPr>
        <dsp:cNvPr id="0" name=""/>
        <dsp:cNvSpPr/>
      </dsp:nvSpPr>
      <dsp:spPr>
        <a:xfrm>
          <a:off x="2418587" y="3568097"/>
          <a:ext cx="8097012" cy="7832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Critically evaluate results for SIMS and TIMS</a:t>
          </a:r>
        </a:p>
      </dsp:txBody>
      <dsp:txXfrm>
        <a:off x="2441527" y="3591037"/>
        <a:ext cx="6937378" cy="737360"/>
      </dsp:txXfrm>
    </dsp:sp>
    <dsp:sp modelId="{20835FE2-7349-41B1-940C-9B05836041AC}">
      <dsp:nvSpPr>
        <dsp:cNvPr id="0" name=""/>
        <dsp:cNvSpPr/>
      </dsp:nvSpPr>
      <dsp:spPr>
        <a:xfrm>
          <a:off x="7587905" y="572200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702454" y="572200"/>
        <a:ext cx="280008" cy="383102"/>
      </dsp:txXfrm>
    </dsp:sp>
    <dsp:sp modelId="{C348D342-D71D-4EA3-A219-BDF591434572}">
      <dsp:nvSpPr>
        <dsp:cNvPr id="0" name=""/>
        <dsp:cNvSpPr/>
      </dsp:nvSpPr>
      <dsp:spPr>
        <a:xfrm>
          <a:off x="8192552" y="146422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307101" y="1464225"/>
        <a:ext cx="280008" cy="383102"/>
      </dsp:txXfrm>
    </dsp:sp>
    <dsp:sp modelId="{4D2D3976-18FF-405D-811A-F1C89CE657A4}">
      <dsp:nvSpPr>
        <dsp:cNvPr id="0" name=""/>
        <dsp:cNvSpPr/>
      </dsp:nvSpPr>
      <dsp:spPr>
        <a:xfrm>
          <a:off x="8797199" y="234319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911748" y="2343195"/>
        <a:ext cx="280008" cy="383102"/>
      </dsp:txXfrm>
    </dsp:sp>
    <dsp:sp modelId="{E290C8C5-78BB-44FE-89B6-D585D0DB26AB}">
      <dsp:nvSpPr>
        <dsp:cNvPr id="0" name=""/>
        <dsp:cNvSpPr/>
      </dsp:nvSpPr>
      <dsp:spPr>
        <a:xfrm>
          <a:off x="9401846" y="3243922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16395" y="3243922"/>
        <a:ext cx="280008" cy="383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81395" units="1/cm"/>
          <inkml:channelProperty channel="T" name="resolution" value="1" units="1/dev"/>
        </inkml:channelProperties>
      </inkml:inkSource>
      <inkml:timestamp xml:id="ts0" timeString="2025-02-08T07:41:50.053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20403 11100 0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3F2CD-E12D-43C6-AAC6-FEBB43D76A9B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D4671-930D-430D-AF30-76B3D0CCA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0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7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749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67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a little bit of history. Just for us to understand where these things come from. </a:t>
            </a:r>
          </a:p>
          <a:p>
            <a:endParaRPr lang="en-US" dirty="0"/>
          </a:p>
          <a:p>
            <a:r>
              <a:rPr lang="en-US" dirty="0"/>
              <a:t>The development of SIMS as a high-resolution analytical tool can be traced back to 1962 with the pioneering work of Castaing and </a:t>
            </a:r>
            <a:r>
              <a:rPr lang="en-US" dirty="0" err="1"/>
              <a:t>Slodzian</a:t>
            </a:r>
            <a:r>
              <a:rPr lang="en-US" dirty="0"/>
              <a:t> in 1962, </a:t>
            </a:r>
          </a:p>
          <a:p>
            <a:endParaRPr lang="en-US" dirty="0"/>
          </a:p>
          <a:p>
            <a:r>
              <a:rPr lang="en-US" dirty="0"/>
              <a:t>They introduced the concept of an ion microprobe for localized micro-scale analysis. </a:t>
            </a:r>
          </a:p>
          <a:p>
            <a:endParaRPr lang="en-US" dirty="0"/>
          </a:p>
          <a:p>
            <a:r>
              <a:rPr lang="en-US" dirty="0"/>
              <a:t>Their seminal work, published in French, initially limited its accessibility to the broader scientific community. It wasn’t until 1967 that the first commercial SIMS instrument was built by </a:t>
            </a:r>
            <a:r>
              <a:rPr lang="en-US" dirty="0" err="1"/>
              <a:t>Cameca</a:t>
            </a:r>
            <a:r>
              <a:rPr lang="en-US" dirty="0"/>
              <a:t>, revolutionizing surface chemistry analysis with high spatial resolution. </a:t>
            </a:r>
          </a:p>
          <a:p>
            <a:endParaRPr lang="en-US" dirty="0"/>
          </a:p>
          <a:p>
            <a:r>
              <a:rPr lang="en-US" dirty="0"/>
              <a:t>Interestingly, while SIMS quickly gained traction in materials science, its application in geology took longer to develop. Let’s explore how this breakthrough paved the way for modern geochemical studies.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11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84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41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85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11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823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Isotope Dilution Thermal Ionization Mass Spectrometry (ID-TIMS) remains the gold standard in geochronology due to its unparalleled precision in isotopic measurements. </a:t>
            </a:r>
          </a:p>
          <a:p>
            <a:endParaRPr lang="en-US" dirty="0"/>
          </a:p>
          <a:p>
            <a:r>
              <a:rPr lang="en-US" dirty="0"/>
              <a:t>By utilizing thermal ionization for isotope analysis, this technique provides highly accurate age determinations for rocks and minerals, making it a cornerstone in high-precision geochemistry. </a:t>
            </a:r>
          </a:p>
          <a:p>
            <a:endParaRPr lang="en-US" dirty="0"/>
          </a:p>
          <a:p>
            <a:r>
              <a:rPr lang="en-US" dirty="0"/>
              <a:t>Unlike in situ methods like SIMS and SHRIMP, ID-TIMS requires complete sample digestion but offers superior analytical precision, making it indispensable for absolute age dating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55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Thermal Ionization Mass Spectrometry (TIMS) has played a pivotal role in high-precision isotope geochemistry since its development in the mid-20th century. </a:t>
            </a:r>
          </a:p>
          <a:p>
            <a:endParaRPr lang="en-US" dirty="0"/>
          </a:p>
          <a:p>
            <a:r>
              <a:rPr lang="en-US" dirty="0"/>
              <a:t>The origins of TIMS trace back to the early advancements in mass spectrometry, when researchers sought to improve the accuracy of isotopic measurements. </a:t>
            </a:r>
          </a:p>
          <a:p>
            <a:endParaRPr lang="en-US" dirty="0"/>
          </a:p>
          <a:p>
            <a:r>
              <a:rPr lang="en-US" dirty="0"/>
              <a:t>By the 1950s and 1960s, pioneers in radiogenic isotope geochemistry recognized its potential for dating geological materials, leading to the refinement of isotope dilution techniques and the development of ID-TIMS. </a:t>
            </a:r>
          </a:p>
          <a:p>
            <a:endParaRPr lang="en-US" dirty="0"/>
          </a:p>
          <a:p>
            <a:r>
              <a:rPr lang="en-US" dirty="0"/>
              <a:t>The method gained traction due to its unparalleled precision in U-Pb, Rb-Sr, </a:t>
            </a:r>
            <a:r>
              <a:rPr lang="en-US" dirty="0" err="1"/>
              <a:t>Sm</a:t>
            </a:r>
            <a:r>
              <a:rPr lang="en-US" dirty="0"/>
              <a:t>-Nd, and Pb-Pb dating systems, fundamentally transforming our understanding of Earth's history. </a:t>
            </a:r>
          </a:p>
          <a:p>
            <a:endParaRPr lang="en-US" dirty="0"/>
          </a:p>
          <a:p>
            <a:r>
              <a:rPr lang="en-US" dirty="0"/>
              <a:t>Unlike in situ techniques like SIMS and SHRIMP, TIMS requires complete dissolution of minerals, eliminating matrix effects and ensuring high analytical accuracy. T</a:t>
            </a:r>
          </a:p>
          <a:p>
            <a:endParaRPr lang="en-US" dirty="0"/>
          </a:p>
          <a:p>
            <a:r>
              <a:rPr lang="en-US" dirty="0"/>
              <a:t>Today, ID-TIMS remains the gold standard for absolute age determination, allowing geologists to reconstruct the timing of magmatic, metamorphic, and sedimentary processes with unprecedented detail."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15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1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46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40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18032-5C8D-D95A-8396-000EF32E6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41A17B-223B-3A33-2973-32ADCB317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F2DB-71EF-2DAE-76A9-9ECC56F9B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F557E-718F-91C7-F581-454C0588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1B4E9-DD81-E9E5-EDE7-9ABC79404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15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419B9-A286-C699-FC01-634CBDE7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4392F-0336-C0C0-F6B9-F10E51D1D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CF51D-CFBC-346D-2848-7299CD43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4FE91-E19B-9E67-CED6-95B941C9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253D0-4E43-40C4-02E0-BA075DDB8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38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9DCAD-565D-CC85-9388-989480DF0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6B150-75BA-CBD1-6C38-F19685299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394B0-1199-F790-9203-8BD5DB590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7B21C-B609-2BEA-6E29-000C3384A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FA213-A637-D33B-09DB-1BF785FF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8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5B3D5-BC82-3CD2-D742-8DDE78361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E3A57-FB8C-F11A-7EEB-58CCB3CCF6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96472-3A58-E030-CD78-4A7B898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7388E-D949-ADF7-85FF-9407DAE79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2094-AA78-A676-26A8-B77FC5422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85CFB6-3833-F615-3FE4-90BC42040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3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B1D7-3681-5D29-DCA8-23761484A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F384E-0975-DC0C-07CC-2917B00D5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16FDF-9548-4EE6-975F-490895761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D3AD71-ACC2-78FB-F5FF-AA1B86D452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28C7B3-D271-5FBE-5041-D53FD2F3E4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9EFF60-17EA-9003-0250-664DAE248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6185E-37EB-2482-CBE8-7FCCC353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72D981-A841-67A5-AA9B-4519765DA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D971D-1251-B2BE-C358-4EF5D9FC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04167F-4E6D-C449-0425-AC972F269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4E0CB5-F257-C93D-D121-ED4594AD2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18DF0-1E0B-8B77-A8A1-F82655D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8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25CEF5-CD1D-4E59-2835-260138FB2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A33F1-71F8-6155-C9F0-1128092FF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38E30-D3CE-A921-F2DB-A79F93501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65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B263-B58A-A638-53D8-3E259CE2A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34732-28DB-9E85-6650-74BD686E8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168E5-4361-CEC1-FC64-1DD99E1A1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1DDBC-1CFB-E8E8-6C5B-D73C163AF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3856D-9AA3-FA60-4C7C-8C69311A4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57CFBC-5B0A-F521-30BE-10C73158C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69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8C094-C59A-0953-F193-7AE02EAE5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64F5A3-1003-9F0D-431E-942DE2B72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2D114-D6EA-5CF8-9D5E-C73695E44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D9375-96B1-69D8-802D-258F5D95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8B29B-7942-7897-D9D0-B4170432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4BD44-FAE6-B2C1-4307-A02B9D11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6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1C377-A158-7584-FF56-7238D376A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2C44A-CCB4-7DE4-AF9A-82C847561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25570-4898-A1F9-24A3-8390F114D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8121F-206A-A9A3-4DD8-018CDAEDF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57D26-4F5A-3E98-DB42-B39A3EC9A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3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4B0D9E-D433-5206-5C2D-1C5472CBD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771F48-88F6-E706-EADB-F5183664C5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69682-2353-266E-F7BF-87BABA2E8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2ACCC-B932-F40F-4050-F9FB81A09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C3EB5-6324-A045-6227-728FBB44E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03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168954-D77D-5A1B-75DE-F94B86BA6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FA70A-5D85-7FB0-F63A-FB45039F7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0A1F6-B592-8BF4-9CA3-E11646A0B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7F6A7F-1FB2-435A-8C07-E9CA4A58B45F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AC9E2-EA20-55B8-0E82-2EE1B1641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FA63C-FDBA-FC4C-5E30-F950D9175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6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in_film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s://en.wikipedia.org/wiki/Ion_beam" TargetMode="External"/><Relationship Id="rId4" Type="http://schemas.openxmlformats.org/officeDocument/2006/relationships/hyperlink" Target="https://en.wikipedia.org/wiki/Sputteri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eafy sea dragon in the water">
            <a:extLst>
              <a:ext uri="{FF2B5EF4-FFF2-40B4-BE49-F238E27FC236}">
                <a16:creationId xmlns:a16="http://schemas.microsoft.com/office/drawing/2014/main" id="{AD96FD06-C6A3-D030-9D49-BA4064876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3556" b="1341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012517-6B45-4FB9-4032-3F8039471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sz="4700" b="1" dirty="0">
                <a:solidFill>
                  <a:srgbClr val="FFFFFF"/>
                </a:solidFill>
              </a:rPr>
              <a:t>SIMS and TIMS Geochronology – Theory, Applications, and Data Interpretation</a:t>
            </a:r>
            <a:br>
              <a:rPr lang="en-US" sz="4700" b="1" dirty="0">
                <a:solidFill>
                  <a:srgbClr val="FFFFFF"/>
                </a:solidFill>
              </a:rPr>
            </a:br>
            <a:endParaRPr lang="en-US" sz="4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983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3D6322-E741-4B7E-C3BD-49FF66F43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81" y="716046"/>
            <a:ext cx="4989643" cy="4121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7C2432-87FB-2A0B-9D93-FFEAB3EC8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60" y="887063"/>
            <a:ext cx="6489259" cy="389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27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D-TIMS U-Pb dates of SA01 zircon. (a) Concordia diagram with data... |  Download Scientific Diagram">
            <a:extLst>
              <a:ext uri="{FF2B5EF4-FFF2-40B4-BE49-F238E27FC236}">
                <a16:creationId xmlns:a16="http://schemas.microsoft.com/office/drawing/2014/main" id="{DA48E857-44E6-0F7A-8B14-0E5FEDBC6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65177" y="850392"/>
            <a:ext cx="5550764" cy="441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KZ-1: A New Zircon Working Standard for the In Situ Determination of U–Pb  Age, O–Hf Isotopes, and Trace Element Composition">
            <a:extLst>
              <a:ext uri="{FF2B5EF4-FFF2-40B4-BE49-F238E27FC236}">
                <a16:creationId xmlns:a16="http://schemas.microsoft.com/office/drawing/2014/main" id="{BA7D2833-2AC1-11A9-6FBD-7C9F0BD17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6061" y="627081"/>
            <a:ext cx="5331305" cy="443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838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2058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ossible evidence of life on Earth at least 4.1 billion years ago - Ars  Technica">
            <a:extLst>
              <a:ext uri="{FF2B5EF4-FFF2-40B4-BE49-F238E27FC236}">
                <a16:creationId xmlns:a16="http://schemas.microsoft.com/office/drawing/2014/main" id="{CBA9AB3F-8CDA-921C-CEFD-FD54855C6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944404"/>
            <a:ext cx="5372100" cy="496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Rectangle 2059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98F48A-FA39-D40B-9F83-A44EF4C9D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6" y="944404"/>
            <a:ext cx="5372099" cy="496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3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CE9888-E2BE-22C6-FD5F-84905A8040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305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96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920BBE-CAA1-A848-0459-253C2F005F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9EFE5F73-B30A-002C-5334-E589B767F1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96935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838570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65B790-436E-1E49-1105-B8B234770F73}"/>
              </a:ext>
            </a:extLst>
          </p:cNvPr>
          <p:cNvSpPr txBox="1"/>
          <p:nvPr/>
        </p:nvSpPr>
        <p:spPr>
          <a:xfrm>
            <a:off x="6891917" y="2926914"/>
            <a:ext cx="5377604" cy="3163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SIMS</a:t>
            </a:r>
            <a:r>
              <a:rPr lang="en-US" sz="2000" dirty="0"/>
              <a:t> </a:t>
            </a:r>
            <a:r>
              <a:rPr lang="en-US" sz="2000" i="0" dirty="0">
                <a:effectLst/>
              </a:rPr>
              <a:t>is a technique used to analyze the composition of solid surfaces and </a:t>
            </a:r>
            <a:r>
              <a:rPr lang="en-US" sz="2000" i="0" u="none" strike="noStrike" dirty="0">
                <a:effectLst/>
                <a:hlinkClick r:id="rId3" tooltip="Thin fil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thin films</a:t>
            </a:r>
            <a:r>
              <a:rPr lang="en-US" sz="2000" i="0" dirty="0">
                <a:effectLst/>
              </a:rPr>
              <a:t> by </a:t>
            </a:r>
            <a:r>
              <a:rPr lang="en-US" sz="2000" i="0" u="none" strike="noStrike" dirty="0">
                <a:effectLst/>
                <a:hlinkClick r:id="rId4" tooltip="Sputter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sputtering</a:t>
            </a:r>
            <a:r>
              <a:rPr lang="en-US" sz="2000" i="0" dirty="0">
                <a:effectLst/>
              </a:rPr>
              <a:t> the surface of the specimen with a focused primary </a:t>
            </a:r>
            <a:r>
              <a:rPr lang="en-US" sz="2000" i="0" u="none" strike="noStrike" dirty="0">
                <a:effectLst/>
                <a:hlinkClick r:id="rId5" tooltip="Ion bea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ion beam</a:t>
            </a:r>
            <a:r>
              <a:rPr lang="en-US" sz="2000" i="0" dirty="0">
                <a:effectLst/>
              </a:rPr>
              <a:t> and collecting and analyzing ejected secondary ions.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3CB748-8922-76F1-3678-76D73837D4AE}"/>
              </a:ext>
            </a:extLst>
          </p:cNvPr>
          <p:cNvSpPr txBox="1"/>
          <p:nvPr/>
        </p:nvSpPr>
        <p:spPr>
          <a:xfrm>
            <a:off x="7024248" y="5019711"/>
            <a:ext cx="4871232" cy="149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1940s–1950s:</a:t>
            </a:r>
            <a:r>
              <a:rPr lang="en-US" sz="1800" dirty="0"/>
              <a:t> The concept of </a:t>
            </a:r>
            <a:r>
              <a:rPr lang="en-US" sz="1800" b="1" dirty="0"/>
              <a:t>ion sputtering</a:t>
            </a:r>
            <a:r>
              <a:rPr lang="en-US" sz="1800" dirty="0"/>
              <a:t> emerged, where primary ions bombarded a sample, releasing secondary ions.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EF9F37-0B08-41DF-8FB7-5A9D900D45DB}"/>
              </a:ext>
            </a:extLst>
          </p:cNvPr>
          <p:cNvSpPr txBox="1"/>
          <p:nvPr/>
        </p:nvSpPr>
        <p:spPr>
          <a:xfrm>
            <a:off x="326572" y="646691"/>
            <a:ext cx="6139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>
                <a:effectLst/>
              </a:rPr>
              <a:t>Secondary-ion mass spectrometry (SIMS) </a:t>
            </a:r>
            <a:endParaRPr lang="en-US" sz="3600" dirty="0"/>
          </a:p>
        </p:txBody>
      </p:sp>
      <p:sp>
        <p:nvSpPr>
          <p:cNvPr id="9" name="AutoShape 4" descr="Introduction to Secondary Ion Mass Spectrometry (SIMS) technique">
            <a:extLst>
              <a:ext uri="{FF2B5EF4-FFF2-40B4-BE49-F238E27FC236}">
                <a16:creationId xmlns:a16="http://schemas.microsoft.com/office/drawing/2014/main" id="{D873CE79-B2A6-371B-7F4B-DB64A375CD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5C12DA-46CA-7504-F6E7-5D15B60240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967" y="2746894"/>
            <a:ext cx="6032147" cy="35054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DC2790-7C88-E546-1CB3-AD65D6AE33B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1700"/>
          <a:stretch/>
        </p:blipFill>
        <p:spPr>
          <a:xfrm>
            <a:off x="6680175" y="189547"/>
            <a:ext cx="5294715" cy="255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is ICP-MS? Principles &amp; Technique | Agilent">
            <a:extLst>
              <a:ext uri="{FF2B5EF4-FFF2-40B4-BE49-F238E27FC236}">
                <a16:creationId xmlns:a16="http://schemas.microsoft.com/office/drawing/2014/main" id="{B66DE90C-1D02-A834-A0AC-33DE54A1D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3266" y="132080"/>
            <a:ext cx="4479149" cy="251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Laser Ablation – Inductively Coupled Plasma Mass Spectrometry | SpringerLink">
            <a:extLst>
              <a:ext uri="{FF2B5EF4-FFF2-40B4-BE49-F238E27FC236}">
                <a16:creationId xmlns:a16="http://schemas.microsoft.com/office/drawing/2014/main" id="{245BD556-3C28-FE1B-08D9-10A030C98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82" y="491533"/>
            <a:ext cx="6524625" cy="56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7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0" name="Rectangle 106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8" name="Picture 4" descr="A History of Cameca (1954–2009) - ScienceDirect">
            <a:extLst>
              <a:ext uri="{FF2B5EF4-FFF2-40B4-BE49-F238E27FC236}">
                <a16:creationId xmlns:a16="http://schemas.microsoft.com/office/drawing/2014/main" id="{08D49034-14E4-2C1F-43AC-0A325E0A2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6"/>
          <a:stretch/>
        </p:blipFill>
        <p:spPr bwMode="auto">
          <a:xfrm>
            <a:off x="0" y="10"/>
            <a:ext cx="994706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2" name="Freeform: Shape 107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074" name="Freeform: Shape 1073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76" name="Freeform: Shape 107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178243-0750-10BD-0A27-275DCD2EBB46}"/>
              </a:ext>
            </a:extLst>
          </p:cNvPr>
          <p:cNvSpPr txBox="1"/>
          <p:nvPr/>
        </p:nvSpPr>
        <p:spPr>
          <a:xfrm>
            <a:off x="8287865" y="536889"/>
            <a:ext cx="3896465" cy="41444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Castaing and </a:t>
            </a:r>
            <a:r>
              <a:rPr lang="en-US" sz="2000" b="1" dirty="0" err="1"/>
              <a:t>Slodzian</a:t>
            </a:r>
            <a:r>
              <a:rPr lang="en-US" sz="2000" b="1" dirty="0"/>
              <a:t> </a:t>
            </a:r>
            <a:r>
              <a:rPr lang="en-US" sz="2000" dirty="0"/>
              <a:t>Introduced the idea of an ion microprobe in 1962, enabling localized micro-scale analysis.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1967: The first commercial SIMS instrument was built by </a:t>
            </a:r>
            <a:r>
              <a:rPr lang="en-US" sz="2000" dirty="0" err="1"/>
              <a:t>Cameca</a:t>
            </a:r>
            <a:r>
              <a:rPr lang="en-US" sz="2000" dirty="0"/>
              <a:t>, allowing researchers to analyze surface chemistry at </a:t>
            </a:r>
            <a:r>
              <a:rPr lang="en-US" sz="2000" b="1" dirty="0">
                <a:highlight>
                  <a:srgbClr val="FFFF00"/>
                </a:highlight>
              </a:rPr>
              <a:t>high spatial resolution</a:t>
            </a:r>
            <a:r>
              <a:rPr lang="en-US" sz="2000" dirty="0">
                <a:highlight>
                  <a:srgbClr val="FFFF00"/>
                </a:highlight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highlight>
                  <a:srgbClr val="FFFF00"/>
                </a:highlight>
              </a:rPr>
              <a:t>SIMS was mainly used in materials science, not really in geology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FB45A8-423F-3A6C-D806-D6A773054347}"/>
              </a:ext>
            </a:extLst>
          </p:cNvPr>
          <p:cNvSpPr txBox="1"/>
          <p:nvPr/>
        </p:nvSpPr>
        <p:spPr>
          <a:xfrm>
            <a:off x="299630" y="5821746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highlight>
                  <a:srgbClr val="FFFF00"/>
                </a:highlight>
              </a:rPr>
              <a:t>Castaing and </a:t>
            </a:r>
            <a:r>
              <a:rPr lang="en-US" sz="1800" b="1" dirty="0" err="1">
                <a:highlight>
                  <a:srgbClr val="FFFF00"/>
                </a:highlight>
              </a:rPr>
              <a:t>Slodzian</a:t>
            </a:r>
            <a:r>
              <a:rPr lang="en-US" sz="1800" b="1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 seminal work was first published in 1962, in French, in the Journal de </a:t>
            </a:r>
            <a:r>
              <a:rPr lang="en-US" dirty="0" err="1">
                <a:highlight>
                  <a:srgbClr val="FFFF00"/>
                </a:highlight>
              </a:rPr>
              <a:t>Microscopie</a:t>
            </a:r>
            <a:r>
              <a:rPr lang="en-US" dirty="0">
                <a:highlight>
                  <a:srgbClr val="FFFF00"/>
                </a:highlight>
              </a:rPr>
              <a:t>, which limited access to the scientific community at large.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1C85E6E-947C-4CF7-3325-ED013714451E}"/>
                  </a:ext>
                </a:extLst>
              </p14:cNvPr>
              <p14:cNvContentPartPr/>
              <p14:nvPr/>
            </p14:nvContentPartPr>
            <p14:xfrm>
              <a:off x="7345080" y="399600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1C85E6E-947C-4CF7-3325-ED013714451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35720" y="39866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9557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09" name="Rectangle 210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3C8918-4C3B-10CC-2FFF-E46BC9B17F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6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2108" name="Freeform: Shape 2107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110" name="Freeform: Shape 2109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112" name="Freeform: Shape 2111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3D61A0-E18D-8B67-96D0-22849B1FF24D}"/>
              </a:ext>
            </a:extLst>
          </p:cNvPr>
          <p:cNvSpPr txBox="1"/>
          <p:nvPr/>
        </p:nvSpPr>
        <p:spPr>
          <a:xfrm>
            <a:off x="7961874" y="728938"/>
            <a:ext cx="4013200" cy="27000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The Birth of SHRIMP (1970s–1980s) Bill Compton &amp; colleagues (1975</a:t>
            </a:r>
            <a:r>
              <a:rPr lang="en-US" sz="1600" dirty="0"/>
              <a:t>): Pioneered SIMS U-Pb zircon dating using an early prototype.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William Compston &amp; the ANU group (1978): Developed the first Sensitive High-Resolution Ion Microprobe (SHRIMP) at the Australian National University (ANU).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This instrument had: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large-radius electrostatic-magnetic sector mass spectrometer for high mass resolution.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high-intensity oxygen ion beam for effective sputtering of U and Pb from zircons.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ability to measure U-Pb ages in single zircon domains reduces the need for chemical digestion.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DA0975-C1EE-A7E6-E289-961A387EB89C}"/>
              </a:ext>
            </a:extLst>
          </p:cNvPr>
          <p:cNvSpPr txBox="1"/>
          <p:nvPr/>
        </p:nvSpPr>
        <p:spPr>
          <a:xfrm>
            <a:off x="281221" y="6174146"/>
            <a:ext cx="6134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Sensitive High-Resolution Ion Microprobe (SHRIMP)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02667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7" name="Rectangle 5156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9" name="Rectangle 5158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A40840-9681-7DBD-E584-58680F69B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95" y="800605"/>
            <a:ext cx="5294716" cy="3706301"/>
          </a:xfrm>
          <a:prstGeom prst="rect">
            <a:avLst/>
          </a:prstGeom>
        </p:spPr>
      </p:pic>
      <p:cxnSp>
        <p:nvCxnSpPr>
          <p:cNvPr id="5161" name="Straight Connector 5160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F488443-3F2A-0962-0FBE-5B5301DE9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412" y="565624"/>
            <a:ext cx="4261826" cy="4261826"/>
          </a:xfrm>
          <a:prstGeom prst="rect">
            <a:avLst/>
          </a:prstGeom>
        </p:spPr>
      </p:pic>
      <p:sp>
        <p:nvSpPr>
          <p:cNvPr id="4" name="AutoShape 4" descr="CAMECA NanoSIMS-HR: The next frontier in nanoanalysis for science &amp; high  tech">
            <a:extLst>
              <a:ext uri="{FF2B5EF4-FFF2-40B4-BE49-F238E27FC236}">
                <a16:creationId xmlns:a16="http://schemas.microsoft.com/office/drawing/2014/main" id="{9A7B7436-35C0-7CFF-EBAA-A5E5F37BA7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9EDB84-91B1-2915-744A-004A7EF9CD0C}"/>
              </a:ext>
            </a:extLst>
          </p:cNvPr>
          <p:cNvSpPr txBox="1"/>
          <p:nvPr/>
        </p:nvSpPr>
        <p:spPr>
          <a:xfrm>
            <a:off x="680969" y="4827450"/>
            <a:ext cx="50583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As SIMS technology evolved, the need for even higher spatial resolution and improved sensitivity led to the development of </a:t>
            </a:r>
            <a:r>
              <a:rPr lang="en-US" dirty="0" err="1"/>
              <a:t>NanoSIMS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D34A1-0112-8B3D-8895-C399D40C2CF4}"/>
              </a:ext>
            </a:extLst>
          </p:cNvPr>
          <p:cNvSpPr txBox="1"/>
          <p:nvPr/>
        </p:nvSpPr>
        <p:spPr>
          <a:xfrm>
            <a:off x="6452697" y="5116635"/>
            <a:ext cx="5262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It uses a finely focused ion beam to generate detailed elemental and isotopic maps</a:t>
            </a:r>
          </a:p>
        </p:txBody>
      </p:sp>
    </p:spTree>
    <p:extLst>
      <p:ext uri="{BB962C8B-B14F-4D97-AF65-F5344CB8AC3E}">
        <p14:creationId xmlns:p14="http://schemas.microsoft.com/office/powerpoint/2010/main" val="119326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LG-SIMS | Microscopy Australia | CMCA | UWA">
            <a:extLst>
              <a:ext uri="{FF2B5EF4-FFF2-40B4-BE49-F238E27FC236}">
                <a16:creationId xmlns:a16="http://schemas.microsoft.com/office/drawing/2014/main" id="{5817D5CC-9B1C-991B-ECB3-110A2F5D9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" b="2357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663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01374C-0A75-AE50-80E1-CE0DDFA6E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23" y="643466"/>
            <a:ext cx="6530010" cy="556683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933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B2FCD4-EF75-A506-BC09-8A6C9303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754" y="426775"/>
            <a:ext cx="6115904" cy="577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07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138CF-BD35-0DC1-B8D8-604569931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15061CF-D670-5DBD-C7DB-62159A636121}"/>
              </a:ext>
            </a:extLst>
          </p:cNvPr>
          <p:cNvSpPr txBox="1"/>
          <p:nvPr/>
        </p:nvSpPr>
        <p:spPr>
          <a:xfrm>
            <a:off x="326572" y="440496"/>
            <a:ext cx="529192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effectLst/>
              </a:rPr>
              <a:t>Secondary-ion mass spectrometry (SIMS) </a:t>
            </a:r>
          </a:p>
          <a:p>
            <a:endParaRPr lang="en-US" sz="2800" b="1" dirty="0"/>
          </a:p>
          <a:p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Sensitive High-Resolution Ion Microprobe (SHRIMP)</a:t>
            </a:r>
          </a:p>
          <a:p>
            <a:endParaRPr lang="en-US" sz="2800" b="1" dirty="0"/>
          </a:p>
          <a:p>
            <a:r>
              <a:rPr lang="en-US" sz="1800" dirty="0">
                <a:highlight>
                  <a:srgbClr val="FFFF00"/>
                </a:highlight>
              </a:rPr>
              <a:t>SHRIMP and SIMS operate under the same principles and produce nearly identical datasets.</a:t>
            </a:r>
          </a:p>
          <a:p>
            <a:endParaRPr lang="en-US" sz="2800" b="1" dirty="0"/>
          </a:p>
        </p:txBody>
      </p:sp>
      <p:sp>
        <p:nvSpPr>
          <p:cNvPr id="9" name="AutoShape 4" descr="Introduction to Secondary Ion Mass Spectrometry (SIMS) technique">
            <a:extLst>
              <a:ext uri="{FF2B5EF4-FFF2-40B4-BE49-F238E27FC236}">
                <a16:creationId xmlns:a16="http://schemas.microsoft.com/office/drawing/2014/main" id="{A1752EEA-5E71-21B3-6A7D-892CC27F9D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89E4B-74B4-3401-439D-A6016F633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25" y="3841049"/>
            <a:ext cx="4433595" cy="25764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3F4259-7F29-0597-5A5F-FD12B2FEF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8492" y="508193"/>
            <a:ext cx="6139542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Secondary Ion Mass Spectrometry (SIMS) and Sensitive High-Resolution Ion Microprobe (SHRIMP) are both ion microprobe techniques used for in situ isotopic and trace element analysis, particularly in geochronology.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SIMS offers high spatial resolution and is capable of analyzing small domains within minerals, making it ideal for detecting isotopic heterogeneities.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SHRIMP, a specialized type of SIMS, is optimized for U-Pb geochronology. It features a large-radius magnetic sector that enhances precision in measuring isotopic ratios while maintaining moderate spatial resolution.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Though both techniques rely on sputtering a sample with a primary ion beam, SIMS is more versatile for a range of isotope systems, whereas SHRIMP is primarily used for high-precision U-Pb dating in zircon and other accessory minerals.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16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ntroduction to SHRIMP-RG | Sensitive High Resolution Ion Microprobe -  Reverse Geometry">
            <a:extLst>
              <a:ext uri="{FF2B5EF4-FFF2-40B4-BE49-F238E27FC236}">
                <a16:creationId xmlns:a16="http://schemas.microsoft.com/office/drawing/2014/main" id="{17907305-9A9C-D114-E5D2-8EFFF5371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19" y="171844"/>
            <a:ext cx="11094721" cy="647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F8063B-EF69-E3F1-66D6-D4CD071CFA45}"/>
              </a:ext>
            </a:extLst>
          </p:cNvPr>
          <p:cNvSpPr txBox="1"/>
          <p:nvPr/>
        </p:nvSpPr>
        <p:spPr>
          <a:xfrm>
            <a:off x="2322786" y="47901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internal structure and ion optics of the </a:t>
            </a:r>
            <a:r>
              <a:rPr lang="en-US" b="1" dirty="0"/>
              <a:t>SHRIMP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3195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7" name="Freeform: Shape 410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3" name="Freeform: Shape 411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15" name="Isosceles Triangle 411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Cameca 1280 Schematics Edit3">
            <a:extLst>
              <a:ext uri="{FF2B5EF4-FFF2-40B4-BE49-F238E27FC236}">
                <a16:creationId xmlns:a16="http://schemas.microsoft.com/office/drawing/2014/main" id="{BB88F158-7C6C-308E-CEC0-F5FA1E89C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2913" y="643467"/>
            <a:ext cx="9926173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7" name="Isosceles Triangle 411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1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C9B548-DBEB-9028-F5D8-8C46B0D92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24" y="672849"/>
            <a:ext cx="4953429" cy="57764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61AB6C-F3B7-3B78-569C-622691B2A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424" y="1478110"/>
            <a:ext cx="7064352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16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D Hologram from iPad">
            <a:extLst>
              <a:ext uri="{FF2B5EF4-FFF2-40B4-BE49-F238E27FC236}">
                <a16:creationId xmlns:a16="http://schemas.microsoft.com/office/drawing/2014/main" id="{273506EA-60B0-C5CC-ADDF-1086EDCF9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7279" b="845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841055-E738-6F9E-2071-631FCB21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965200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HANDLING DATA</a:t>
            </a:r>
          </a:p>
        </p:txBody>
      </p:sp>
    </p:spTree>
    <p:extLst>
      <p:ext uri="{BB962C8B-B14F-4D97-AF65-F5344CB8AC3E}">
        <p14:creationId xmlns:p14="http://schemas.microsoft.com/office/powerpoint/2010/main" val="38108924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A564F4-325D-74CA-3836-48D6C4DFF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This is what the raw data looks like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49F6D8-4B09-AD1C-BFBD-899D1828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03" y="593124"/>
            <a:ext cx="11950378" cy="448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2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5179122-5E6E-10DF-AE28-77C709030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4350403"/>
              </p:ext>
            </p:extLst>
          </p:nvPr>
        </p:nvGraphicFramePr>
        <p:xfrm>
          <a:off x="1112109" y="654906"/>
          <a:ext cx="10058400" cy="5585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9406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A7FBFE-FCC5-CEBE-758B-F0DE9E3DC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95502"/>
            <a:ext cx="11277600" cy="566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70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63C3E0-17FE-E685-B258-341AEBBE2B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39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95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E42481-EDB8-E24D-0DC5-59EE6249E8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031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00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0A3807-B995-DE42-E8BB-116B693FC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75" y="102198"/>
            <a:ext cx="11981283" cy="675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79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E17C9F-9701-0B9A-C261-82B217A5A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65" y="3031413"/>
            <a:ext cx="11184165" cy="31710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ECE543-34E8-3437-BE48-59EEC7B2F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65" y="905069"/>
            <a:ext cx="11108302" cy="187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53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F63BAA-BB59-AD7B-8C1D-6837A06A1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56" y="350264"/>
            <a:ext cx="11618990" cy="591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86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3277CB-046F-EE86-0557-DBEB45CFE9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7" b="217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32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5" name="Freeform: Shape 922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1" name="Freeform: Shape 923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33" name="Isosceles Triangle 923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5" name="Isosceles Triangle 923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D233A1-38E8-65FC-31C4-9EFED14977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820"/>
          <a:stretch/>
        </p:blipFill>
        <p:spPr>
          <a:xfrm rot="5400000">
            <a:off x="1285072" y="1582663"/>
            <a:ext cx="6306551" cy="34344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55F46C-8AF1-6BAC-34DA-748E6E5FF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851" y="336877"/>
            <a:ext cx="4968671" cy="61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85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1" name="Freeform: Shape 820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7" name="Freeform: Shape 820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09" name="Isosceles Triangle 820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Zircon U-Th-Pb and U-Th Ages and Trace Element Analyses | Sensitive High  Resolution Ion Microprobe - Reverse Geometry">
            <a:extLst>
              <a:ext uri="{FF2B5EF4-FFF2-40B4-BE49-F238E27FC236}">
                <a16:creationId xmlns:a16="http://schemas.microsoft.com/office/drawing/2014/main" id="{331D6B67-4D4E-E998-5DE3-27E0353E9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152567"/>
            <a:ext cx="10905066" cy="455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1" name="Isosceles Triangle 821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778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96DBD1-3C17-48F5-5DC4-63B0094B24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47" r="2" b="708"/>
          <a:stretch/>
        </p:blipFill>
        <p:spPr>
          <a:xfrm>
            <a:off x="20" y="-1"/>
            <a:ext cx="7998205" cy="6858000"/>
          </a:xfrm>
          <a:prstGeom prst="rect">
            <a:avLst/>
          </a:prstGeom>
        </p:spPr>
      </p:pic>
      <p:pic>
        <p:nvPicPr>
          <p:cNvPr id="3074" name="Picture 2" descr="How does Zircon Recrystallization Influence U-Pb Dating?">
            <a:extLst>
              <a:ext uri="{FF2B5EF4-FFF2-40B4-BE49-F238E27FC236}">
                <a16:creationId xmlns:a16="http://schemas.microsoft.com/office/drawing/2014/main" id="{4B93CB79-F453-E44E-2366-0DCBB2123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5"/>
          <a:stretch/>
        </p:blipFill>
        <p:spPr bwMode="auto">
          <a:xfrm rot="5400000">
            <a:off x="6666113" y="1332111"/>
            <a:ext cx="6857999" cy="41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0482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Interpretation of wide zircon U–Pb age distributions in durbachite-type  Variscan granitoid in the Mórágy Hills | Mineralogy and Petrology">
            <a:extLst>
              <a:ext uri="{FF2B5EF4-FFF2-40B4-BE49-F238E27FC236}">
                <a16:creationId xmlns:a16="http://schemas.microsoft.com/office/drawing/2014/main" id="{E5AC1964-49E7-E3C3-7642-E56C17754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8901" y="457200"/>
            <a:ext cx="907419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8851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AA4597-963E-CC92-22C8-D176B6A6F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751" y="392167"/>
            <a:ext cx="5082980" cy="6073666"/>
          </a:xfrm>
          <a:prstGeom prst="rect">
            <a:avLst/>
          </a:prstGeom>
        </p:spPr>
      </p:pic>
      <p:pic>
        <p:nvPicPr>
          <p:cNvPr id="2050" name="Picture 2" descr="BSE images of detrital shocked zircon grains derived from the Vredefort...  | Download Scientific Diagram">
            <a:extLst>
              <a:ext uri="{FF2B5EF4-FFF2-40B4-BE49-F238E27FC236}">
                <a16:creationId xmlns:a16="http://schemas.microsoft.com/office/drawing/2014/main" id="{6FC01A0E-ACDF-9001-60BB-3F9696048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473" y="753204"/>
            <a:ext cx="4617440" cy="554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575B5F-D559-3762-74BA-F6A4C1678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0976" y="98771"/>
            <a:ext cx="3258796" cy="383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04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F367EF-3739-BCB0-6B52-355D97BFD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88" y="259259"/>
            <a:ext cx="8752941" cy="64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01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4EEBA3-3536-79AC-A751-0931ACECF4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6E20BB-9A7F-B9C4-2DA4-D35E217A7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ID TIMS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1FBBB-5D20-ABDF-7804-938073C15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sz="2200" b="0" i="0">
                <a:solidFill>
                  <a:srgbClr val="FFFFFF"/>
                </a:solidFill>
                <a:effectLst/>
                <a:latin typeface="Google Sans"/>
              </a:rPr>
              <a:t>Isotope dilution thermal ionization mass spectrometry (ID-TIMS) is a technique that uses a thermal ionization mass spectrometer (TIMS) to measure the age of rocks and minerals. It is considered the gold standard of geochronology</a:t>
            </a:r>
            <a:endParaRPr lang="en-US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94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0" name="Rectangle 11279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8" name="Picture 4" descr="Instruments | Isotope Laboratory">
            <a:extLst>
              <a:ext uri="{FF2B5EF4-FFF2-40B4-BE49-F238E27FC236}">
                <a16:creationId xmlns:a16="http://schemas.microsoft.com/office/drawing/2014/main" id="{7E60224E-A3F3-68B2-01F6-260D924D7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3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282" name="Straight Connector 11281">
            <a:extLst>
              <a:ext uri="{FF2B5EF4-FFF2-40B4-BE49-F238E27FC236}">
                <a16:creationId xmlns:a16="http://schemas.microsoft.com/office/drawing/2014/main" id="{96A8629B-8289-498B-939B-1CA0C1061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289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831C75D-4D42-7B8E-F583-0516642D7004}"/>
              </a:ext>
            </a:extLst>
          </p:cNvPr>
          <p:cNvSpPr txBox="1"/>
          <p:nvPr/>
        </p:nvSpPr>
        <p:spPr>
          <a:xfrm>
            <a:off x="7534641" y="1065862"/>
            <a:ext cx="3860002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fontAlgn="ctr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FFFF"/>
                </a:solidFill>
                <a:effectLst/>
              </a:rPr>
              <a:t>TIMS development</a:t>
            </a:r>
            <a:r>
              <a:rPr lang="en-US" sz="2000" b="0" i="0" dirty="0">
                <a:solidFill>
                  <a:srgbClr val="FFFFFF"/>
                </a:solidFill>
                <a:effectLst/>
              </a:rPr>
              <a:t>: TIMS was developed in the mid-20th century by mass spectrometry pioneers. </a:t>
            </a:r>
          </a:p>
          <a:p>
            <a:pPr indent="-228600" fontAlgn="ctr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FFFF"/>
                </a:solidFill>
                <a:effectLst/>
              </a:rPr>
              <a:t>ID-TIMS application</a:t>
            </a:r>
            <a:r>
              <a:rPr lang="en-US" sz="2000" b="0" i="0" dirty="0">
                <a:solidFill>
                  <a:srgbClr val="FFFFFF"/>
                </a:solidFill>
                <a:effectLst/>
              </a:rPr>
              <a:t>: ID-TIMS is used to determine the age of minerals, such as zircon, with high precision and accuracy. </a:t>
            </a:r>
          </a:p>
          <a:p>
            <a:pPr indent="-228600">
              <a:lnSpc>
                <a:spcPct val="90000"/>
              </a:lnSpc>
              <a:spcBef>
                <a:spcPts val="750"/>
              </a:spcBef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FFFF"/>
                </a:solidFill>
                <a:effectLst/>
              </a:rPr>
              <a:t>ID-TIMS use in geochronology</a:t>
            </a:r>
            <a:r>
              <a:rPr lang="en-US" sz="2000" b="0" i="0" dirty="0">
                <a:solidFill>
                  <a:srgbClr val="FFFFFF"/>
                </a:solidFill>
                <a:effectLst/>
              </a:rPr>
              <a:t>: ID-TIMS is used to determine the age of rocks and minerals, which helps to understand the timing of geological events. </a:t>
            </a:r>
          </a:p>
        </p:txBody>
      </p:sp>
    </p:spTree>
    <p:extLst>
      <p:ext uri="{BB962C8B-B14F-4D97-AF65-F5344CB8AC3E}">
        <p14:creationId xmlns:p14="http://schemas.microsoft.com/office/powerpoint/2010/main" val="954847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sign and development of a compact thermal ionization mass spectrometer  for isotope ratio measurement of uranium - Bhatia - 2021 - Rapid  Communications in Mass Spectrometry - Wiley Online Library">
            <a:extLst>
              <a:ext uri="{FF2B5EF4-FFF2-40B4-BE49-F238E27FC236}">
                <a16:creationId xmlns:a16="http://schemas.microsoft.com/office/drawing/2014/main" id="{F4DD3CC2-07C8-99B6-6732-4EA88889FD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8"/>
          <a:stretch/>
        </p:blipFill>
        <p:spPr bwMode="auto">
          <a:xfrm>
            <a:off x="449829" y="753035"/>
            <a:ext cx="5940949" cy="526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Thermal Ionization - an overview | ScienceDirect Topics">
            <a:extLst>
              <a:ext uri="{FF2B5EF4-FFF2-40B4-BE49-F238E27FC236}">
                <a16:creationId xmlns:a16="http://schemas.microsoft.com/office/drawing/2014/main" id="{B03D977B-53D9-2A83-5187-DC2F0AC87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3986" y="2060202"/>
            <a:ext cx="4534546" cy="234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033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97" name="Oval 12296">
            <a:extLst>
              <a:ext uri="{FF2B5EF4-FFF2-40B4-BE49-F238E27FC236}">
                <a16:creationId xmlns:a16="http://schemas.microsoft.com/office/drawing/2014/main" id="{037C701E-5151-4086-9CF2-7F44AA38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5537" y="61869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299" name="Oval 12298">
            <a:extLst>
              <a:ext uri="{FF2B5EF4-FFF2-40B4-BE49-F238E27FC236}">
                <a16:creationId xmlns:a16="http://schemas.microsoft.com/office/drawing/2014/main" id="{E656C08E-A84B-4C76-9D3B-46237B5A9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5537" y="61869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2290" name="Picture 2" descr="Thermal ionization mass spectrometry - Wikipedia">
            <a:extLst>
              <a:ext uri="{FF2B5EF4-FFF2-40B4-BE49-F238E27FC236}">
                <a16:creationId xmlns:a16="http://schemas.microsoft.com/office/drawing/2014/main" id="{EF722927-2095-0D8A-5529-5E2216B6D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249" y="322505"/>
            <a:ext cx="3358962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301" name="Graphic 4">
            <a:extLst>
              <a:ext uri="{FF2B5EF4-FFF2-40B4-BE49-F238E27FC236}">
                <a16:creationId xmlns:a16="http://schemas.microsoft.com/office/drawing/2014/main" id="{72FB3F6E-946C-4B30-8EAA-64FA3056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888" y="5091324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2302" name="Freeform: Shape 12301">
              <a:extLst>
                <a:ext uri="{FF2B5EF4-FFF2-40B4-BE49-F238E27FC236}">
                  <a16:creationId xmlns:a16="http://schemas.microsoft.com/office/drawing/2014/main" id="{A820447A-FA0D-448D-8513-13647DCEE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3" name="Freeform: Shape 12302">
              <a:extLst>
                <a:ext uri="{FF2B5EF4-FFF2-40B4-BE49-F238E27FC236}">
                  <a16:creationId xmlns:a16="http://schemas.microsoft.com/office/drawing/2014/main" id="{980F5A0F-E8FC-415B-BA7F-74C42D42C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4" name="Freeform: Shape 12303">
              <a:extLst>
                <a:ext uri="{FF2B5EF4-FFF2-40B4-BE49-F238E27FC236}">
                  <a16:creationId xmlns:a16="http://schemas.microsoft.com/office/drawing/2014/main" id="{D77443A5-2061-492B-AFF5-658AB7E7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5" name="Freeform: Shape 12304">
              <a:extLst>
                <a:ext uri="{FF2B5EF4-FFF2-40B4-BE49-F238E27FC236}">
                  <a16:creationId xmlns:a16="http://schemas.microsoft.com/office/drawing/2014/main" id="{3276C0A3-C877-457C-917D-473FABC9E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6" name="Freeform: Shape 12305">
              <a:extLst>
                <a:ext uri="{FF2B5EF4-FFF2-40B4-BE49-F238E27FC236}">
                  <a16:creationId xmlns:a16="http://schemas.microsoft.com/office/drawing/2014/main" id="{D9808886-A26A-41C2-9401-727236349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7" name="Freeform: Shape 12306">
              <a:extLst>
                <a:ext uri="{FF2B5EF4-FFF2-40B4-BE49-F238E27FC236}">
                  <a16:creationId xmlns:a16="http://schemas.microsoft.com/office/drawing/2014/main" id="{9FB169C8-A66F-4AEC-BBEE-4DEBBE844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8" name="Freeform: Shape 12307">
              <a:extLst>
                <a:ext uri="{FF2B5EF4-FFF2-40B4-BE49-F238E27FC236}">
                  <a16:creationId xmlns:a16="http://schemas.microsoft.com/office/drawing/2014/main" id="{EEC418CD-F215-459D-8919-D5B5194EB4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9" name="Freeform: Shape 12308">
              <a:extLst>
                <a:ext uri="{FF2B5EF4-FFF2-40B4-BE49-F238E27FC236}">
                  <a16:creationId xmlns:a16="http://schemas.microsoft.com/office/drawing/2014/main" id="{5E034A84-840E-429B-9A4F-ECC31AB62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10" name="Freeform: Shape 12309">
              <a:extLst>
                <a:ext uri="{FF2B5EF4-FFF2-40B4-BE49-F238E27FC236}">
                  <a16:creationId xmlns:a16="http://schemas.microsoft.com/office/drawing/2014/main" id="{6D050DBA-8800-4A73-84C0-34DC71A6B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11" name="Freeform: Shape 12310">
              <a:extLst>
                <a:ext uri="{FF2B5EF4-FFF2-40B4-BE49-F238E27FC236}">
                  <a16:creationId xmlns:a16="http://schemas.microsoft.com/office/drawing/2014/main" id="{2D4BF35D-BFFA-45A5-8081-FEDD30757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12" name="Freeform: Shape 12311">
              <a:extLst>
                <a:ext uri="{FF2B5EF4-FFF2-40B4-BE49-F238E27FC236}">
                  <a16:creationId xmlns:a16="http://schemas.microsoft.com/office/drawing/2014/main" id="{36B354BD-25DC-42A0-9CE7-824686810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13" name="Freeform: Shape 12312">
              <a:extLst>
                <a:ext uri="{FF2B5EF4-FFF2-40B4-BE49-F238E27FC236}">
                  <a16:creationId xmlns:a16="http://schemas.microsoft.com/office/drawing/2014/main" id="{852C4A08-6644-42B7-8237-2AD5F0041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14" name="Freeform: Shape 12313">
              <a:extLst>
                <a:ext uri="{FF2B5EF4-FFF2-40B4-BE49-F238E27FC236}">
                  <a16:creationId xmlns:a16="http://schemas.microsoft.com/office/drawing/2014/main" id="{91D58C06-A184-4272-9824-2F0853518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88FB42E-2AC7-356D-6C27-A9E974DE6FA0}"/>
              </a:ext>
            </a:extLst>
          </p:cNvPr>
          <p:cNvSpPr txBox="1"/>
          <p:nvPr/>
        </p:nvSpPr>
        <p:spPr>
          <a:xfrm>
            <a:off x="6096000" y="618698"/>
            <a:ext cx="5554009" cy="54477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The filaments used are made from tantalum (Ta), tungsten (W), platinum (Pt) or rhenium (Re).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 Conventionally, there are two filaments used in TIMS. One filament is for the sample and is called the sample filament.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Subsequently, these evaporated analytes land on the other filament, also known as the ionization filament, where it is ionized.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Two filaments in thermal ionization mass spectrometry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The single filament method is also possible. Once the sample evaporates, the analytes can settle back down onto the same filament to get ionized.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292" name="Picture 4" descr="Facilities — University of Arizona Heavy Isotopes Laboratory">
            <a:extLst>
              <a:ext uri="{FF2B5EF4-FFF2-40B4-BE49-F238E27FC236}">
                <a16:creationId xmlns:a16="http://schemas.microsoft.com/office/drawing/2014/main" id="{0C7A9BE9-01DA-CF75-79D4-86A607240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22" y="2978167"/>
            <a:ext cx="4766915" cy="3389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8345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36654F-6219-A368-0B81-3F9FC276F4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00190C-2541-0A67-3EB8-E642CDE6C1A1}"/>
              </a:ext>
            </a:extLst>
          </p:cNvPr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TIMS (Thermal Ionization Mass Spectrometry) is one of the most precise methods for U-Pb, Sr, Nd, Hf, and Pb isotope geochronology.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highlight>
                  <a:srgbClr val="FFFF00"/>
                </a:highlight>
              </a:rPr>
              <a:t>Unlike SIMS and SHRIMP, TIMS requires chemical separation and total sample digestion, making it a high-precision bulk analysis technique.</a:t>
            </a:r>
          </a:p>
        </p:txBody>
      </p:sp>
    </p:spTree>
    <p:extLst>
      <p:ext uri="{BB962C8B-B14F-4D97-AF65-F5344CB8AC3E}">
        <p14:creationId xmlns:p14="http://schemas.microsoft.com/office/powerpoint/2010/main" val="3785399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4F7BC8-010F-3442-F696-C1B22D4444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195" r="1760"/>
          <a:stretch/>
        </p:blipFill>
        <p:spPr>
          <a:xfrm>
            <a:off x="20" y="0"/>
            <a:ext cx="12191980" cy="68579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CDC089-4225-96C0-EBB7-4F36FFBBE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440" y="415636"/>
            <a:ext cx="3926270" cy="29541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13120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856A1B-CE80-E912-1C13-D1420943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45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212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1331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21" name="Freeform: Shape 1332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23" name="Rectangle 1332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5" name="Rectangle 1332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7" name="Freeform: Shape 1332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329" name="Isosceles Triangle 1332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Crash Course: Column Chromatography">
            <a:extLst>
              <a:ext uri="{FF2B5EF4-FFF2-40B4-BE49-F238E27FC236}">
                <a16:creationId xmlns:a16="http://schemas.microsoft.com/office/drawing/2014/main" id="{BE87B530-6D4B-37B6-B85F-E34EA820C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729" y="1899358"/>
            <a:ext cx="4989517" cy="4216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31" name="Isosceles Triangle 1333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BC99A4-B518-0A9F-74D1-A0EFB4EBE134}"/>
              </a:ext>
            </a:extLst>
          </p:cNvPr>
          <p:cNvSpPr txBox="1"/>
          <p:nvPr/>
        </p:nvSpPr>
        <p:spPr>
          <a:xfrm>
            <a:off x="6197600" y="512759"/>
            <a:ext cx="575367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U-Pb Separation Using Ion Exchange Chromatography</a:t>
            </a:r>
          </a:p>
          <a:p>
            <a:endParaRPr lang="en-US" dirty="0"/>
          </a:p>
          <a:p>
            <a:r>
              <a:rPr lang="en-US" dirty="0"/>
              <a:t>Step 1: Load the Sample onto the Column, The dissolved sample (in 6N HCl) is pipetted onto the resin bed. U and Pb ions interact with the resin beads.</a:t>
            </a:r>
          </a:p>
          <a:p>
            <a:endParaRPr lang="en-US" dirty="0"/>
          </a:p>
          <a:p>
            <a:r>
              <a:rPr lang="en-US" dirty="0"/>
              <a:t>Step 2: Pb Elution (First Fraction) - Pb does not strongly bind to the resin in HCl and is eluted first. A small amount of 1N HBr or 6N HCl is used to wash out matrix elements. Pb is collected in clean Teflon beakers and dried down for analysis.</a:t>
            </a:r>
          </a:p>
          <a:p>
            <a:endParaRPr lang="en-US" dirty="0"/>
          </a:p>
          <a:p>
            <a:r>
              <a:rPr lang="en-US" dirty="0"/>
              <a:t>Step 3: U Retention and Elution (Second Fraction) - U forms strong anionic complexes (UO₂Cl₄²⁻) in HCl, binding strongly to the resin. To elute U, a reducing agent (e.g., H₂O₂ or HNO₃) is used to change U to a neutral state. U is then collected in a separate fraction.</a:t>
            </a:r>
          </a:p>
        </p:txBody>
      </p:sp>
    </p:spTree>
    <p:extLst>
      <p:ext uri="{BB962C8B-B14F-4D97-AF65-F5344CB8AC3E}">
        <p14:creationId xmlns:p14="http://schemas.microsoft.com/office/powerpoint/2010/main" val="3021808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ossible workflow for ID-TIMS U-Pb petrochronology. | Download Scientific  Diagram">
            <a:extLst>
              <a:ext uri="{FF2B5EF4-FFF2-40B4-BE49-F238E27FC236}">
                <a16:creationId xmlns:a16="http://schemas.microsoft.com/office/drawing/2014/main" id="{3BE53035-DA33-163F-5A17-247424C1A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975360"/>
            <a:ext cx="10905066" cy="490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510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9E374D-F41C-8104-C1AC-FDA240EAC1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706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25D87-E070-9334-D548-577361F66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D Hologram from iPad">
            <a:extLst>
              <a:ext uri="{FF2B5EF4-FFF2-40B4-BE49-F238E27FC236}">
                <a16:creationId xmlns:a16="http://schemas.microsoft.com/office/drawing/2014/main" id="{1E44CF45-A7B6-08C4-7D04-0ABC7A319A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7279" b="845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C01B38-198E-D887-3425-C5120D543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965200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HANDLING DATA</a:t>
            </a:r>
          </a:p>
        </p:txBody>
      </p:sp>
    </p:spTree>
    <p:extLst>
      <p:ext uri="{BB962C8B-B14F-4D97-AF65-F5344CB8AC3E}">
        <p14:creationId xmlns:p14="http://schemas.microsoft.com/office/powerpoint/2010/main" val="2227085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400C8D-BBB9-F591-8A69-1651FE04AF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796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117A55-058B-17C6-44E7-9C6E5DE58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01675"/>
            <a:ext cx="11277600" cy="445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4079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EFD7CC-0BF1-4149-FCFE-53D6AF769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6" y="142642"/>
            <a:ext cx="11096219" cy="653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523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2F30A5-F528-6C0C-994B-928235D6B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95" y="190023"/>
            <a:ext cx="10065612" cy="650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20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7C5FA3-6636-D29C-D85A-A55E3DB84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51891"/>
            <a:ext cx="11277600" cy="555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244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Zircon U–Pb CA–ID–TIMS constraints on the chronology of the Late  Carboniferous–early Permian continental Döhlen Basin and its correlation  with the Thuringian Forest Basin (Central and Eastern Germany) |  International Journal of Earth">
            <a:extLst>
              <a:ext uri="{FF2B5EF4-FFF2-40B4-BE49-F238E27FC236}">
                <a16:creationId xmlns:a16="http://schemas.microsoft.com/office/drawing/2014/main" id="{7BA5D271-5952-CB97-6DA8-C05139C00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61" y="685464"/>
            <a:ext cx="6524625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-Pb concordia diagram for the zircon standard 91500 analysed by... |  Download Scientific Diagram">
            <a:extLst>
              <a:ext uri="{FF2B5EF4-FFF2-40B4-BE49-F238E27FC236}">
                <a16:creationId xmlns:a16="http://schemas.microsoft.com/office/drawing/2014/main" id="{583C99E6-309B-0000-0128-A181B5A0B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382" y="3805512"/>
            <a:ext cx="3374501" cy="277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FED077-2337-16CE-084D-3BED4FE6F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020" y="822208"/>
            <a:ext cx="3492863" cy="290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886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29A7B8-DCCD-FF60-8B82-D7C4A2616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2" descr="Asteroid That Killed the Dinosaurs Came from beyond Jupiter | Scientific  American">
            <a:extLst>
              <a:ext uri="{FF2B5EF4-FFF2-40B4-BE49-F238E27FC236}">
                <a16:creationId xmlns:a16="http://schemas.microsoft.com/office/drawing/2014/main" id="{F632C646-1626-D7B0-F334-DF8A64B8E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" b="851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cation of K/Pg boundary sites, separated into distal, intermediate,... |  Download Scientific Diagram">
            <a:extLst>
              <a:ext uri="{FF2B5EF4-FFF2-40B4-BE49-F238E27FC236}">
                <a16:creationId xmlns:a16="http://schemas.microsoft.com/office/drawing/2014/main" id="{58656CBF-C4F7-8F01-1E0D-E587597DF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68722"/>
            <a:ext cx="3816096" cy="278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5312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EE4BEF-7055-E36B-CB65-C514FF3C2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9504"/>
            <a:ext cx="6716272" cy="35384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434AEE-8F0D-F7B9-1148-BE0049F13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934" y="46481"/>
            <a:ext cx="4108705" cy="6653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6993F2-DF41-834E-F2DC-5B6BB926B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6752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354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56D431-5142-116E-9C36-4F032941E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10" y="110741"/>
            <a:ext cx="10788842" cy="65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38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1352</Words>
  <Application>Microsoft Office PowerPoint</Application>
  <PresentationFormat>Widescreen</PresentationFormat>
  <Paragraphs>104</Paragraphs>
  <Slides>54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Meiryo</vt:lpstr>
      <vt:lpstr>Aptos</vt:lpstr>
      <vt:lpstr>Aptos Display</vt:lpstr>
      <vt:lpstr>Arial</vt:lpstr>
      <vt:lpstr>Google Sans</vt:lpstr>
      <vt:lpstr>Office Theme</vt:lpstr>
      <vt:lpstr>SIMS and TIMS Geochronology – Theory, Applications, and Data Interpretation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HANDLING DATA</vt:lpstr>
      <vt:lpstr>This is what the raw data looks like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 TIMS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HANDLING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Cristiano Carvalho</dc:creator>
  <cp:lastModifiedBy>Lana, CDC, Prof [lana@sun.ac.za]</cp:lastModifiedBy>
  <cp:revision>45</cp:revision>
  <dcterms:created xsi:type="dcterms:W3CDTF">2025-02-07T07:20:15Z</dcterms:created>
  <dcterms:modified xsi:type="dcterms:W3CDTF">2025-02-12T06:18:37Z</dcterms:modified>
</cp:coreProperties>
</file>