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Lst>
  <p:sldIdLst>
    <p:sldId id="257" r:id="rId5"/>
    <p:sldId id="258" r:id="rId6"/>
    <p:sldId id="260" r:id="rId7"/>
    <p:sldId id="259" r:id="rId8"/>
    <p:sldId id="281" r:id="rId9"/>
    <p:sldId id="278" r:id="rId10"/>
    <p:sldId id="280" r:id="rId11"/>
    <p:sldId id="262" r:id="rId12"/>
    <p:sldId id="279" r:id="rId13"/>
    <p:sldId id="264" r:id="rId14"/>
    <p:sldId id="265" r:id="rId15"/>
    <p:sldId id="266" r:id="rId16"/>
    <p:sldId id="274" r:id="rId17"/>
    <p:sldId id="276" r:id="rId18"/>
    <p:sldId id="275" r:id="rId19"/>
    <p:sldId id="277" r:id="rId20"/>
    <p:sldId id="270" r:id="rId21"/>
    <p:sldId id="267" r:id="rId22"/>
    <p:sldId id="271" r:id="rId23"/>
    <p:sldId id="272" r:id="rId24"/>
    <p:sldId id="273" r:id="rId25"/>
    <p:sldId id="268" r:id="rId26"/>
    <p:sldId id="26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57DB4B-76CD-4530-A201-09A81F72100B}" v="60" dt="2024-09-18T12:53:44.5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a, CDC, Prof [lana@sun.ac.za]" userId="3e464429-276f-445e-8d7d-0faad5e88b6f" providerId="ADAL" clId="{CD57DB4B-76CD-4530-A201-09A81F72100B}"/>
    <pc:docChg chg="undo custSel addSld delSld modSld sldOrd">
      <pc:chgData name="Lana, CDC, Prof [lana@sun.ac.za]" userId="3e464429-276f-445e-8d7d-0faad5e88b6f" providerId="ADAL" clId="{CD57DB4B-76CD-4530-A201-09A81F72100B}" dt="2024-09-18T13:50:01.065" v="682" actId="13926"/>
      <pc:docMkLst>
        <pc:docMk/>
      </pc:docMkLst>
      <pc:sldChg chg="modSp mod">
        <pc:chgData name="Lana, CDC, Prof [lana@sun.ac.za]" userId="3e464429-276f-445e-8d7d-0faad5e88b6f" providerId="ADAL" clId="{CD57DB4B-76CD-4530-A201-09A81F72100B}" dt="2024-09-18T13:49:22.202" v="676" actId="13926"/>
        <pc:sldMkLst>
          <pc:docMk/>
          <pc:sldMk cId="500216468" sldId="258"/>
        </pc:sldMkLst>
        <pc:spChg chg="mod">
          <ac:chgData name="Lana, CDC, Prof [lana@sun.ac.za]" userId="3e464429-276f-445e-8d7d-0faad5e88b6f" providerId="ADAL" clId="{CD57DB4B-76CD-4530-A201-09A81F72100B}" dt="2024-09-18T13:49:22.202" v="676" actId="13926"/>
          <ac:spMkLst>
            <pc:docMk/>
            <pc:sldMk cId="500216468" sldId="258"/>
            <ac:spMk id="3" creationId="{3AFDCF2C-E059-1ED9-EFDB-6A20D3A1359C}"/>
          </ac:spMkLst>
        </pc:spChg>
      </pc:sldChg>
      <pc:sldChg chg="modSp mod">
        <pc:chgData name="Lana, CDC, Prof [lana@sun.ac.za]" userId="3e464429-276f-445e-8d7d-0faad5e88b6f" providerId="ADAL" clId="{CD57DB4B-76CD-4530-A201-09A81F72100B}" dt="2024-09-18T13:50:01.065" v="682" actId="13926"/>
        <pc:sldMkLst>
          <pc:docMk/>
          <pc:sldMk cId="535241549" sldId="260"/>
        </pc:sldMkLst>
        <pc:spChg chg="mod">
          <ac:chgData name="Lana, CDC, Prof [lana@sun.ac.za]" userId="3e464429-276f-445e-8d7d-0faad5e88b6f" providerId="ADAL" clId="{CD57DB4B-76CD-4530-A201-09A81F72100B}" dt="2024-09-18T13:50:01.065" v="682" actId="13926"/>
          <ac:spMkLst>
            <pc:docMk/>
            <pc:sldMk cId="535241549" sldId="260"/>
            <ac:spMk id="3" creationId="{3AFDCF2C-E059-1ED9-EFDB-6A20D3A1359C}"/>
          </ac:spMkLst>
        </pc:spChg>
      </pc:sldChg>
      <pc:sldChg chg="ord">
        <pc:chgData name="Lana, CDC, Prof [lana@sun.ac.za]" userId="3e464429-276f-445e-8d7d-0faad5e88b6f" providerId="ADAL" clId="{CD57DB4B-76CD-4530-A201-09A81F72100B}" dt="2024-09-18T12:46:41.522" v="604"/>
        <pc:sldMkLst>
          <pc:docMk/>
          <pc:sldMk cId="848356918" sldId="261"/>
        </pc:sldMkLst>
      </pc:sldChg>
      <pc:sldChg chg="addSp modSp mod">
        <pc:chgData name="Lana, CDC, Prof [lana@sun.ac.za]" userId="3e464429-276f-445e-8d7d-0faad5e88b6f" providerId="ADAL" clId="{CD57DB4B-76CD-4530-A201-09A81F72100B}" dt="2024-09-18T12:47:06.908" v="608" actId="27636"/>
        <pc:sldMkLst>
          <pc:docMk/>
          <pc:sldMk cId="906802957" sldId="262"/>
        </pc:sldMkLst>
        <pc:spChg chg="add">
          <ac:chgData name="Lana, CDC, Prof [lana@sun.ac.za]" userId="3e464429-276f-445e-8d7d-0faad5e88b6f" providerId="ADAL" clId="{CD57DB4B-76CD-4530-A201-09A81F72100B}" dt="2024-09-18T12:47:02.270" v="605"/>
          <ac:spMkLst>
            <pc:docMk/>
            <pc:sldMk cId="906802957" sldId="262"/>
            <ac:spMk id="3" creationId="{A7605901-A4B9-1DD0-CF12-7F5C12B1A6C0}"/>
          </ac:spMkLst>
        </pc:spChg>
        <pc:spChg chg="mod">
          <ac:chgData name="Lana, CDC, Prof [lana@sun.ac.za]" userId="3e464429-276f-445e-8d7d-0faad5e88b6f" providerId="ADAL" clId="{CD57DB4B-76CD-4530-A201-09A81F72100B}" dt="2024-09-18T12:47:06.908" v="608" actId="27636"/>
          <ac:spMkLst>
            <pc:docMk/>
            <pc:sldMk cId="906802957" sldId="262"/>
            <ac:spMk id="6" creationId="{577F40D4-DF17-631F-0885-28669B15A8D8}"/>
          </ac:spMkLst>
        </pc:spChg>
      </pc:sldChg>
      <pc:sldChg chg="delSp del mod ord">
        <pc:chgData name="Lana, CDC, Prof [lana@sun.ac.za]" userId="3e464429-276f-445e-8d7d-0faad5e88b6f" providerId="ADAL" clId="{CD57DB4B-76CD-4530-A201-09A81F72100B}" dt="2024-09-18T12:52:44.128" v="641" actId="47"/>
        <pc:sldMkLst>
          <pc:docMk/>
          <pc:sldMk cId="3304506923" sldId="263"/>
        </pc:sldMkLst>
        <pc:picChg chg="del">
          <ac:chgData name="Lana, CDC, Prof [lana@sun.ac.za]" userId="3e464429-276f-445e-8d7d-0faad5e88b6f" providerId="ADAL" clId="{CD57DB4B-76CD-4530-A201-09A81F72100B}" dt="2024-09-18T12:52:35.723" v="640" actId="478"/>
          <ac:picMkLst>
            <pc:docMk/>
            <pc:sldMk cId="3304506923" sldId="263"/>
            <ac:picMk id="4" creationId="{8D4ACB5A-D564-DFB6-016B-EA242E9BF97A}"/>
          </ac:picMkLst>
        </pc:picChg>
      </pc:sldChg>
      <pc:sldChg chg="addSp modSp mod modClrScheme chgLayout">
        <pc:chgData name="Lana, CDC, Prof [lana@sun.ac.za]" userId="3e464429-276f-445e-8d7d-0faad5e88b6f" providerId="ADAL" clId="{CD57DB4B-76CD-4530-A201-09A81F72100B}" dt="2024-09-18T12:52:23.165" v="637"/>
        <pc:sldMkLst>
          <pc:docMk/>
          <pc:sldMk cId="1567952709" sldId="264"/>
        </pc:sldMkLst>
        <pc:spChg chg="add mod">
          <ac:chgData name="Lana, CDC, Prof [lana@sun.ac.za]" userId="3e464429-276f-445e-8d7d-0faad5e88b6f" providerId="ADAL" clId="{CD57DB4B-76CD-4530-A201-09A81F72100B}" dt="2024-09-18T12:52:21.336" v="634" actId="21"/>
          <ac:spMkLst>
            <pc:docMk/>
            <pc:sldMk cId="1567952709" sldId="264"/>
            <ac:spMk id="4" creationId="{35AB9E86-7B16-D31C-7545-589ACFF65C83}"/>
          </ac:spMkLst>
        </pc:spChg>
        <pc:spChg chg="add mod">
          <ac:chgData name="Lana, CDC, Prof [lana@sun.ac.za]" userId="3e464429-276f-445e-8d7d-0faad5e88b6f" providerId="ADAL" clId="{CD57DB4B-76CD-4530-A201-09A81F72100B}" dt="2024-09-18T12:52:23.165" v="637"/>
          <ac:spMkLst>
            <pc:docMk/>
            <pc:sldMk cId="1567952709" sldId="264"/>
            <ac:spMk id="9" creationId="{96A13BC7-7CF5-5A30-C027-79FF5ADA5F7A}"/>
          </ac:spMkLst>
        </pc:spChg>
        <pc:picChg chg="mod ord">
          <ac:chgData name="Lana, CDC, Prof [lana@sun.ac.za]" userId="3e464429-276f-445e-8d7d-0faad5e88b6f" providerId="ADAL" clId="{CD57DB4B-76CD-4530-A201-09A81F72100B}" dt="2024-09-18T12:52:22.018" v="635" actId="27614"/>
          <ac:picMkLst>
            <pc:docMk/>
            <pc:sldMk cId="1567952709" sldId="264"/>
            <ac:picMk id="2" creationId="{C9F29099-AF79-B8EC-D8E2-5DD039C18A55}"/>
          </ac:picMkLst>
        </pc:picChg>
      </pc:sldChg>
      <pc:sldChg chg="addSp modSp new mod modClrScheme chgLayout">
        <pc:chgData name="Lana, CDC, Prof [lana@sun.ac.za]" userId="3e464429-276f-445e-8d7d-0faad5e88b6f" providerId="ADAL" clId="{CD57DB4B-76CD-4530-A201-09A81F72100B}" dt="2024-09-12T09:35:58.678" v="155" actId="13926"/>
        <pc:sldMkLst>
          <pc:docMk/>
          <pc:sldMk cId="1832874934" sldId="265"/>
        </pc:sldMkLst>
        <pc:spChg chg="add mod">
          <ac:chgData name="Lana, CDC, Prof [lana@sun.ac.za]" userId="3e464429-276f-445e-8d7d-0faad5e88b6f" providerId="ADAL" clId="{CD57DB4B-76CD-4530-A201-09A81F72100B}" dt="2024-09-12T09:35:58.678" v="155" actId="13926"/>
          <ac:spMkLst>
            <pc:docMk/>
            <pc:sldMk cId="1832874934" sldId="265"/>
            <ac:spMk id="3" creationId="{F5129641-FC43-1379-02CE-7477D9B0C647}"/>
          </ac:spMkLst>
        </pc:spChg>
        <pc:spChg chg="add mod">
          <ac:chgData name="Lana, CDC, Prof [lana@sun.ac.za]" userId="3e464429-276f-445e-8d7d-0faad5e88b6f" providerId="ADAL" clId="{CD57DB4B-76CD-4530-A201-09A81F72100B}" dt="2024-09-12T09:35:20.741" v="150" actId="20577"/>
          <ac:spMkLst>
            <pc:docMk/>
            <pc:sldMk cId="1832874934" sldId="265"/>
            <ac:spMk id="6" creationId="{BADD5C82-AA31-A850-556B-72FBD7818A1D}"/>
          </ac:spMkLst>
        </pc:spChg>
      </pc:sldChg>
      <pc:sldChg chg="addSp delSp modSp new mod">
        <pc:chgData name="Lana, CDC, Prof [lana@sun.ac.za]" userId="3e464429-276f-445e-8d7d-0faad5e88b6f" providerId="ADAL" clId="{CD57DB4B-76CD-4530-A201-09A81F72100B}" dt="2024-09-12T11:21:28.234" v="188" actId="113"/>
        <pc:sldMkLst>
          <pc:docMk/>
          <pc:sldMk cId="6137671" sldId="266"/>
        </pc:sldMkLst>
        <pc:spChg chg="mod">
          <ac:chgData name="Lana, CDC, Prof [lana@sun.ac.za]" userId="3e464429-276f-445e-8d7d-0faad5e88b6f" providerId="ADAL" clId="{CD57DB4B-76CD-4530-A201-09A81F72100B}" dt="2024-09-12T09:34:00.387" v="104" actId="20577"/>
          <ac:spMkLst>
            <pc:docMk/>
            <pc:sldMk cId="6137671" sldId="266"/>
            <ac:spMk id="2" creationId="{E72B1F13-63C9-A3B6-140F-8A1735161E6A}"/>
          </ac:spMkLst>
        </pc:spChg>
        <pc:spChg chg="add del">
          <ac:chgData name="Lana, CDC, Prof [lana@sun.ac.za]" userId="3e464429-276f-445e-8d7d-0faad5e88b6f" providerId="ADAL" clId="{CD57DB4B-76CD-4530-A201-09A81F72100B}" dt="2024-09-12T09:33:13.648" v="60" actId="478"/>
          <ac:spMkLst>
            <pc:docMk/>
            <pc:sldMk cId="6137671" sldId="266"/>
            <ac:spMk id="3" creationId="{6D2A6950-BB7D-5F63-9823-42A0316AF930}"/>
          </ac:spMkLst>
        </pc:spChg>
        <pc:spChg chg="add mod">
          <ac:chgData name="Lana, CDC, Prof [lana@sun.ac.za]" userId="3e464429-276f-445e-8d7d-0faad5e88b6f" providerId="ADAL" clId="{CD57DB4B-76CD-4530-A201-09A81F72100B}" dt="2024-09-12T09:33:10.915" v="59"/>
          <ac:spMkLst>
            <pc:docMk/>
            <pc:sldMk cId="6137671" sldId="266"/>
            <ac:spMk id="4" creationId="{634278E3-2C1B-6B10-46BE-83444BBF76C9}"/>
          </ac:spMkLst>
        </pc:spChg>
        <pc:spChg chg="add mod">
          <ac:chgData name="Lana, CDC, Prof [lana@sun.ac.za]" userId="3e464429-276f-445e-8d7d-0faad5e88b6f" providerId="ADAL" clId="{CD57DB4B-76CD-4530-A201-09A81F72100B}" dt="2024-09-12T11:21:28.234" v="188" actId="113"/>
          <ac:spMkLst>
            <pc:docMk/>
            <pc:sldMk cId="6137671" sldId="266"/>
            <ac:spMk id="6" creationId="{24F57F9A-B7C7-3E87-A914-9EF3952052CA}"/>
          </ac:spMkLst>
        </pc:spChg>
      </pc:sldChg>
      <pc:sldChg chg="addSp modSp new del mod">
        <pc:chgData name="Lana, CDC, Prof [lana@sun.ac.za]" userId="3e464429-276f-445e-8d7d-0faad5e88b6f" providerId="ADAL" clId="{CD57DB4B-76CD-4530-A201-09A81F72100B}" dt="2024-09-12T11:21:11.901" v="186" actId="47"/>
        <pc:sldMkLst>
          <pc:docMk/>
          <pc:sldMk cId="2551656773" sldId="267"/>
        </pc:sldMkLst>
        <pc:spChg chg="add mod">
          <ac:chgData name="Lana, CDC, Prof [lana@sun.ac.za]" userId="3e464429-276f-445e-8d7d-0faad5e88b6f" providerId="ADAL" clId="{CD57DB4B-76CD-4530-A201-09A81F72100B}" dt="2024-09-12T10:06:35.331" v="164" actId="1076"/>
          <ac:spMkLst>
            <pc:docMk/>
            <pc:sldMk cId="2551656773" sldId="267"/>
            <ac:spMk id="4" creationId="{83028040-601E-8A93-A4A7-4EAB7A3480A3}"/>
          </ac:spMkLst>
        </pc:spChg>
        <pc:picChg chg="add mod">
          <ac:chgData name="Lana, CDC, Prof [lana@sun.ac.za]" userId="3e464429-276f-445e-8d7d-0faad5e88b6f" providerId="ADAL" clId="{CD57DB4B-76CD-4530-A201-09A81F72100B}" dt="2024-09-12T10:07:02.192" v="175" actId="14100"/>
          <ac:picMkLst>
            <pc:docMk/>
            <pc:sldMk cId="2551656773" sldId="267"/>
            <ac:picMk id="2" creationId="{A8051042-BC63-B2FA-1F9F-4A93107445F7}"/>
          </ac:picMkLst>
        </pc:picChg>
        <pc:picChg chg="add mod">
          <ac:chgData name="Lana, CDC, Prof [lana@sun.ac.za]" userId="3e464429-276f-445e-8d7d-0faad5e88b6f" providerId="ADAL" clId="{CD57DB4B-76CD-4530-A201-09A81F72100B}" dt="2024-09-12T10:06:16.507" v="161" actId="1076"/>
          <ac:picMkLst>
            <pc:docMk/>
            <pc:sldMk cId="2551656773" sldId="267"/>
            <ac:picMk id="4098" creationId="{65460BB2-57DE-37A8-FD1C-A880589CAD0B}"/>
          </ac:picMkLst>
        </pc:picChg>
        <pc:picChg chg="add mod">
          <ac:chgData name="Lana, CDC, Prof [lana@sun.ac.za]" userId="3e464429-276f-445e-8d7d-0faad5e88b6f" providerId="ADAL" clId="{CD57DB4B-76CD-4530-A201-09A81F72100B}" dt="2024-09-12T10:07:07.616" v="178" actId="14100"/>
          <ac:picMkLst>
            <pc:docMk/>
            <pc:sldMk cId="2551656773" sldId="267"/>
            <ac:picMk id="4100" creationId="{D48AAD61-0751-2E29-8D53-310B8C381B3A}"/>
          </ac:picMkLst>
        </pc:picChg>
      </pc:sldChg>
      <pc:sldChg chg="addSp delSp modSp new mod modClrScheme chgLayout">
        <pc:chgData name="Lana, CDC, Prof [lana@sun.ac.za]" userId="3e464429-276f-445e-8d7d-0faad5e88b6f" providerId="ADAL" clId="{CD57DB4B-76CD-4530-A201-09A81F72100B}" dt="2024-09-12T11:27:57.218" v="265"/>
        <pc:sldMkLst>
          <pc:docMk/>
          <pc:sldMk cId="3161140685" sldId="267"/>
        </pc:sldMkLst>
        <pc:spChg chg="mod">
          <ac:chgData name="Lana, CDC, Prof [lana@sun.ac.za]" userId="3e464429-276f-445e-8d7d-0faad5e88b6f" providerId="ADAL" clId="{CD57DB4B-76CD-4530-A201-09A81F72100B}" dt="2024-09-12T11:26:33.801" v="262" actId="26606"/>
          <ac:spMkLst>
            <pc:docMk/>
            <pc:sldMk cId="3161140685" sldId="267"/>
            <ac:spMk id="2" creationId="{4DD27F29-86E6-671E-65CB-A0146E67157C}"/>
          </ac:spMkLst>
        </pc:spChg>
        <pc:spChg chg="del">
          <ac:chgData name="Lana, CDC, Prof [lana@sun.ac.za]" userId="3e464429-276f-445e-8d7d-0faad5e88b6f" providerId="ADAL" clId="{CD57DB4B-76CD-4530-A201-09A81F72100B}" dt="2024-09-12T11:22:01.522" v="217" actId="478"/>
          <ac:spMkLst>
            <pc:docMk/>
            <pc:sldMk cId="3161140685" sldId="267"/>
            <ac:spMk id="3" creationId="{E6985544-E825-8DAC-A480-2DB767BA42EC}"/>
          </ac:spMkLst>
        </pc:spChg>
        <pc:spChg chg="add del mod">
          <ac:chgData name="Lana, CDC, Prof [lana@sun.ac.za]" userId="3e464429-276f-445e-8d7d-0faad5e88b6f" providerId="ADAL" clId="{CD57DB4B-76CD-4530-A201-09A81F72100B}" dt="2024-09-12T11:25:12.444" v="254" actId="478"/>
          <ac:spMkLst>
            <pc:docMk/>
            <pc:sldMk cId="3161140685" sldId="267"/>
            <ac:spMk id="6" creationId="{9618D096-0CAD-5278-26AB-65DF5084F332}"/>
          </ac:spMkLst>
        </pc:spChg>
        <pc:spChg chg="add mod ord">
          <ac:chgData name="Lana, CDC, Prof [lana@sun.ac.za]" userId="3e464429-276f-445e-8d7d-0faad5e88b6f" providerId="ADAL" clId="{CD57DB4B-76CD-4530-A201-09A81F72100B}" dt="2024-09-12T11:26:33.801" v="262" actId="26606"/>
          <ac:spMkLst>
            <pc:docMk/>
            <pc:sldMk cId="3161140685" sldId="267"/>
            <ac:spMk id="8" creationId="{2D84BCA2-FEE5-67DD-797B-606D445391F5}"/>
          </ac:spMkLst>
        </pc:spChg>
        <pc:picChg chg="add del mod">
          <ac:chgData name="Lana, CDC, Prof [lana@sun.ac.za]" userId="3e464429-276f-445e-8d7d-0faad5e88b6f" providerId="ADAL" clId="{CD57DB4B-76CD-4530-A201-09A81F72100B}" dt="2024-09-12T11:26:24.221" v="259" actId="478"/>
          <ac:picMkLst>
            <pc:docMk/>
            <pc:sldMk cId="3161140685" sldId="267"/>
            <ac:picMk id="4" creationId="{C12C26DC-BB57-0F89-3921-514F0B6829E0}"/>
          </ac:picMkLst>
        </pc:picChg>
        <pc:picChg chg="add del mod">
          <ac:chgData name="Lana, CDC, Prof [lana@sun.ac.za]" userId="3e464429-276f-445e-8d7d-0faad5e88b6f" providerId="ADAL" clId="{CD57DB4B-76CD-4530-A201-09A81F72100B}" dt="2024-09-12T11:26:25.038" v="260" actId="478"/>
          <ac:picMkLst>
            <pc:docMk/>
            <pc:sldMk cId="3161140685" sldId="267"/>
            <ac:picMk id="5" creationId="{BA0420AD-F656-0471-6061-1857E08939E9}"/>
          </ac:picMkLst>
        </pc:picChg>
        <pc:picChg chg="add mod">
          <ac:chgData name="Lana, CDC, Prof [lana@sun.ac.za]" userId="3e464429-276f-445e-8d7d-0faad5e88b6f" providerId="ADAL" clId="{CD57DB4B-76CD-4530-A201-09A81F72100B}" dt="2024-09-12T11:26:40.466" v="264" actId="14100"/>
          <ac:picMkLst>
            <pc:docMk/>
            <pc:sldMk cId="3161140685" sldId="267"/>
            <ac:picMk id="6146" creationId="{9B69AB85-162B-D7E0-57B3-BF67ED181D54}"/>
          </ac:picMkLst>
        </pc:picChg>
        <pc:picChg chg="add">
          <ac:chgData name="Lana, CDC, Prof [lana@sun.ac.za]" userId="3e464429-276f-445e-8d7d-0faad5e88b6f" providerId="ADAL" clId="{CD57DB4B-76CD-4530-A201-09A81F72100B}" dt="2024-09-12T11:27:57.218" v="265"/>
          <ac:picMkLst>
            <pc:docMk/>
            <pc:sldMk cId="3161140685" sldId="267"/>
            <ac:picMk id="6148" creationId="{1CC94919-6AE1-AD5E-8391-21649D9AFC79}"/>
          </ac:picMkLst>
        </pc:picChg>
      </pc:sldChg>
      <pc:sldChg chg="add">
        <pc:chgData name="Lana, CDC, Prof [lana@sun.ac.za]" userId="3e464429-276f-445e-8d7d-0faad5e88b6f" providerId="ADAL" clId="{CD57DB4B-76CD-4530-A201-09A81F72100B}" dt="2024-09-12T11:25:48.385" v="257"/>
        <pc:sldMkLst>
          <pc:docMk/>
          <pc:sldMk cId="2692493443" sldId="268"/>
        </pc:sldMkLst>
      </pc:sldChg>
      <pc:sldChg chg="addSp modSp new del mod">
        <pc:chgData name="Lana, CDC, Prof [lana@sun.ac.za]" userId="3e464429-276f-445e-8d7d-0faad5e88b6f" providerId="ADAL" clId="{CD57DB4B-76CD-4530-A201-09A81F72100B}" dt="2024-09-12T11:21:11.901" v="186" actId="47"/>
        <pc:sldMkLst>
          <pc:docMk/>
          <pc:sldMk cId="3531165175" sldId="268"/>
        </pc:sldMkLst>
        <pc:picChg chg="add mod">
          <ac:chgData name="Lana, CDC, Prof [lana@sun.ac.za]" userId="3e464429-276f-445e-8d7d-0faad5e88b6f" providerId="ADAL" clId="{CD57DB4B-76CD-4530-A201-09A81F72100B}" dt="2024-09-12T10:07:40.231" v="182" actId="1076"/>
          <ac:picMkLst>
            <pc:docMk/>
            <pc:sldMk cId="3531165175" sldId="268"/>
            <ac:picMk id="2" creationId="{4485E1A3-A266-6281-B64E-2B791465BB8A}"/>
          </ac:picMkLst>
        </pc:picChg>
        <pc:picChg chg="add mod">
          <ac:chgData name="Lana, CDC, Prof [lana@sun.ac.za]" userId="3e464429-276f-445e-8d7d-0faad5e88b6f" providerId="ADAL" clId="{CD57DB4B-76CD-4530-A201-09A81F72100B}" dt="2024-09-12T10:14:52.261" v="185" actId="1076"/>
          <ac:picMkLst>
            <pc:docMk/>
            <pc:sldMk cId="3531165175" sldId="268"/>
            <ac:picMk id="5122" creationId="{58D5AE6C-1235-581E-B56C-0FA35DA094E7}"/>
          </ac:picMkLst>
        </pc:picChg>
      </pc:sldChg>
      <pc:sldChg chg="add">
        <pc:chgData name="Lana, CDC, Prof [lana@sun.ac.za]" userId="3e464429-276f-445e-8d7d-0faad5e88b6f" providerId="ADAL" clId="{CD57DB4B-76CD-4530-A201-09A81F72100B}" dt="2024-09-12T11:25:49.075" v="258"/>
        <pc:sldMkLst>
          <pc:docMk/>
          <pc:sldMk cId="199685046" sldId="269"/>
        </pc:sldMkLst>
      </pc:sldChg>
      <pc:sldChg chg="addSp delSp modSp add mod ord">
        <pc:chgData name="Lana, CDC, Prof [lana@sun.ac.za]" userId="3e464429-276f-445e-8d7d-0faad5e88b6f" providerId="ADAL" clId="{CD57DB4B-76CD-4530-A201-09A81F72100B}" dt="2024-09-12T11:30:23.385" v="277"/>
        <pc:sldMkLst>
          <pc:docMk/>
          <pc:sldMk cId="4220579065" sldId="270"/>
        </pc:sldMkLst>
        <pc:picChg chg="add mod">
          <ac:chgData name="Lana, CDC, Prof [lana@sun.ac.za]" userId="3e464429-276f-445e-8d7d-0faad5e88b6f" providerId="ADAL" clId="{CD57DB4B-76CD-4530-A201-09A81F72100B}" dt="2024-09-12T11:29:39.535" v="271" actId="1076"/>
          <ac:picMkLst>
            <pc:docMk/>
            <pc:sldMk cId="4220579065" sldId="270"/>
            <ac:picMk id="3" creationId="{2501C678-7D67-D50B-E0DB-22E2E3B6FF13}"/>
          </ac:picMkLst>
        </pc:picChg>
        <pc:picChg chg="add mod">
          <ac:chgData name="Lana, CDC, Prof [lana@sun.ac.za]" userId="3e464429-276f-445e-8d7d-0faad5e88b6f" providerId="ADAL" clId="{CD57DB4B-76CD-4530-A201-09A81F72100B}" dt="2024-09-12T11:29:47.476" v="275" actId="1076"/>
          <ac:picMkLst>
            <pc:docMk/>
            <pc:sldMk cId="4220579065" sldId="270"/>
            <ac:picMk id="4" creationId="{20703F78-95E0-6E5D-D121-BF2064F450DE}"/>
          </ac:picMkLst>
        </pc:picChg>
        <pc:picChg chg="del">
          <ac:chgData name="Lana, CDC, Prof [lana@sun.ac.za]" userId="3e464429-276f-445e-8d7d-0faad5e88b6f" providerId="ADAL" clId="{CD57DB4B-76CD-4530-A201-09A81F72100B}" dt="2024-09-12T11:28:05.801" v="267" actId="478"/>
          <ac:picMkLst>
            <pc:docMk/>
            <pc:sldMk cId="4220579065" sldId="270"/>
            <ac:picMk id="6146" creationId="{9B69AB85-162B-D7E0-57B3-BF67ED181D54}"/>
          </ac:picMkLst>
        </pc:picChg>
      </pc:sldChg>
      <pc:sldChg chg="addSp delSp modSp new mod ord modClrScheme chgLayout">
        <pc:chgData name="Lana, CDC, Prof [lana@sun.ac.za]" userId="3e464429-276f-445e-8d7d-0faad5e88b6f" providerId="ADAL" clId="{CD57DB4B-76CD-4530-A201-09A81F72100B}" dt="2024-09-12T11:35:06.075" v="402"/>
        <pc:sldMkLst>
          <pc:docMk/>
          <pc:sldMk cId="3550232713" sldId="271"/>
        </pc:sldMkLst>
        <pc:spChg chg="add mod">
          <ac:chgData name="Lana, CDC, Prof [lana@sun.ac.za]" userId="3e464429-276f-445e-8d7d-0faad5e88b6f" providerId="ADAL" clId="{CD57DB4B-76CD-4530-A201-09A81F72100B}" dt="2024-09-12T11:30:50.277" v="314" actId="20577"/>
          <ac:spMkLst>
            <pc:docMk/>
            <pc:sldMk cId="3550232713" sldId="271"/>
            <ac:spMk id="7175" creationId="{53C37357-6FEB-B94B-D4D5-C34E4DDF34D4}"/>
          </ac:spMkLst>
        </pc:spChg>
        <pc:spChg chg="add del mod">
          <ac:chgData name="Lana, CDC, Prof [lana@sun.ac.za]" userId="3e464429-276f-445e-8d7d-0faad5e88b6f" providerId="ADAL" clId="{CD57DB4B-76CD-4530-A201-09A81F72100B}" dt="2024-09-12T11:31:16.876" v="368" actId="20577"/>
          <ac:spMkLst>
            <pc:docMk/>
            <pc:sldMk cId="3550232713" sldId="271"/>
            <ac:spMk id="7177" creationId="{37E2ABB5-9B80-BBB6-78AC-EC5E77B9502F}"/>
          </ac:spMkLst>
        </pc:spChg>
        <pc:picChg chg="add mod">
          <ac:chgData name="Lana, CDC, Prof [lana@sun.ac.za]" userId="3e464429-276f-445e-8d7d-0faad5e88b6f" providerId="ADAL" clId="{CD57DB4B-76CD-4530-A201-09A81F72100B}" dt="2024-09-12T11:33:54.511" v="389" actId="1076"/>
          <ac:picMkLst>
            <pc:docMk/>
            <pc:sldMk cId="3550232713" sldId="271"/>
            <ac:picMk id="2" creationId="{B9E9AB44-05BD-43FD-BAC3-669A72CB7117}"/>
          </ac:picMkLst>
        </pc:picChg>
        <pc:picChg chg="add del mod modCrop">
          <ac:chgData name="Lana, CDC, Prof [lana@sun.ac.za]" userId="3e464429-276f-445e-8d7d-0faad5e88b6f" providerId="ADAL" clId="{CD57DB4B-76CD-4530-A201-09A81F72100B}" dt="2024-09-12T11:33:39.712" v="383" actId="478"/>
          <ac:picMkLst>
            <pc:docMk/>
            <pc:sldMk cId="3550232713" sldId="271"/>
            <ac:picMk id="3" creationId="{28CEB198-F9CC-5C83-23FC-20F410B451D6}"/>
          </ac:picMkLst>
        </pc:picChg>
        <pc:picChg chg="add mod">
          <ac:chgData name="Lana, CDC, Prof [lana@sun.ac.za]" userId="3e464429-276f-445e-8d7d-0faad5e88b6f" providerId="ADAL" clId="{CD57DB4B-76CD-4530-A201-09A81F72100B}" dt="2024-09-12T11:33:52.041" v="388" actId="1076"/>
          <ac:picMkLst>
            <pc:docMk/>
            <pc:sldMk cId="3550232713" sldId="271"/>
            <ac:picMk id="4" creationId="{E42A1C59-0236-9855-9056-E6E53D35B349}"/>
          </ac:picMkLst>
        </pc:picChg>
        <pc:picChg chg="add mod">
          <ac:chgData name="Lana, CDC, Prof [lana@sun.ac.za]" userId="3e464429-276f-445e-8d7d-0faad5e88b6f" providerId="ADAL" clId="{CD57DB4B-76CD-4530-A201-09A81F72100B}" dt="2024-09-12T11:31:25.978" v="370" actId="1076"/>
          <ac:picMkLst>
            <pc:docMk/>
            <pc:sldMk cId="3550232713" sldId="271"/>
            <ac:picMk id="7170" creationId="{31743BEE-B1DA-F904-C800-1571EA501422}"/>
          </ac:picMkLst>
        </pc:picChg>
      </pc:sldChg>
      <pc:sldChg chg="addSp delSp modSp new mod">
        <pc:chgData name="Lana, CDC, Prof [lana@sun.ac.za]" userId="3e464429-276f-445e-8d7d-0faad5e88b6f" providerId="ADAL" clId="{CD57DB4B-76CD-4530-A201-09A81F72100B}" dt="2024-09-12T11:35:21.777" v="405" actId="14100"/>
        <pc:sldMkLst>
          <pc:docMk/>
          <pc:sldMk cId="856483969" sldId="272"/>
        </pc:sldMkLst>
        <pc:picChg chg="add del mod">
          <ac:chgData name="Lana, CDC, Prof [lana@sun.ac.za]" userId="3e464429-276f-445e-8d7d-0faad5e88b6f" providerId="ADAL" clId="{CD57DB4B-76CD-4530-A201-09A81F72100B}" dt="2024-09-12T11:34:38.783" v="396" actId="478"/>
          <ac:picMkLst>
            <pc:docMk/>
            <pc:sldMk cId="856483969" sldId="272"/>
            <ac:picMk id="2" creationId="{B0A5DC70-3AD8-576B-4B5E-006B89D85B9E}"/>
          </ac:picMkLst>
        </pc:picChg>
        <pc:picChg chg="add mod">
          <ac:chgData name="Lana, CDC, Prof [lana@sun.ac.za]" userId="3e464429-276f-445e-8d7d-0faad5e88b6f" providerId="ADAL" clId="{CD57DB4B-76CD-4530-A201-09A81F72100B}" dt="2024-09-12T11:35:21.777" v="405" actId="14100"/>
          <ac:picMkLst>
            <pc:docMk/>
            <pc:sldMk cId="856483969" sldId="272"/>
            <ac:picMk id="3" creationId="{7FA822F9-E4F9-B786-8308-2E8FD219DFE4}"/>
          </ac:picMkLst>
        </pc:picChg>
      </pc:sldChg>
      <pc:sldChg chg="addSp modSp new mod">
        <pc:chgData name="Lana, CDC, Prof [lana@sun.ac.za]" userId="3e464429-276f-445e-8d7d-0faad5e88b6f" providerId="ADAL" clId="{CD57DB4B-76CD-4530-A201-09A81F72100B}" dt="2024-09-12T11:36:39.317" v="410" actId="1076"/>
        <pc:sldMkLst>
          <pc:docMk/>
          <pc:sldMk cId="1600335861" sldId="273"/>
        </pc:sldMkLst>
        <pc:picChg chg="add mod">
          <ac:chgData name="Lana, CDC, Prof [lana@sun.ac.za]" userId="3e464429-276f-445e-8d7d-0faad5e88b6f" providerId="ADAL" clId="{CD57DB4B-76CD-4530-A201-09A81F72100B}" dt="2024-09-12T11:36:39.317" v="410" actId="1076"/>
          <ac:picMkLst>
            <pc:docMk/>
            <pc:sldMk cId="1600335861" sldId="273"/>
            <ac:picMk id="2" creationId="{677B705F-9968-701C-83E9-7278F1EAF537}"/>
          </ac:picMkLst>
        </pc:picChg>
      </pc:sldChg>
      <pc:sldChg chg="modSp new mod">
        <pc:chgData name="Lana, CDC, Prof [lana@sun.ac.za]" userId="3e464429-276f-445e-8d7d-0faad5e88b6f" providerId="ADAL" clId="{CD57DB4B-76CD-4530-A201-09A81F72100B}" dt="2024-09-12T11:41:07.480" v="472" actId="13926"/>
        <pc:sldMkLst>
          <pc:docMk/>
          <pc:sldMk cId="3470975071" sldId="274"/>
        </pc:sldMkLst>
        <pc:spChg chg="mod">
          <ac:chgData name="Lana, CDC, Prof [lana@sun.ac.za]" userId="3e464429-276f-445e-8d7d-0faad5e88b6f" providerId="ADAL" clId="{CD57DB4B-76CD-4530-A201-09A81F72100B}" dt="2024-09-12T11:38:11.285" v="433" actId="20577"/>
          <ac:spMkLst>
            <pc:docMk/>
            <pc:sldMk cId="3470975071" sldId="274"/>
            <ac:spMk id="2" creationId="{6F537AA4-AE92-6826-FB95-60DE4B4BA998}"/>
          </ac:spMkLst>
        </pc:spChg>
        <pc:spChg chg="mod">
          <ac:chgData name="Lana, CDC, Prof [lana@sun.ac.za]" userId="3e464429-276f-445e-8d7d-0faad5e88b6f" providerId="ADAL" clId="{CD57DB4B-76CD-4530-A201-09A81F72100B}" dt="2024-09-12T11:41:07.480" v="472" actId="13926"/>
          <ac:spMkLst>
            <pc:docMk/>
            <pc:sldMk cId="3470975071" sldId="274"/>
            <ac:spMk id="3" creationId="{0E32C190-B3C6-A00D-6BA6-5B83BB138CF1}"/>
          </ac:spMkLst>
        </pc:spChg>
      </pc:sldChg>
      <pc:sldChg chg="addSp modSp new mod">
        <pc:chgData name="Lana, CDC, Prof [lana@sun.ac.za]" userId="3e464429-276f-445e-8d7d-0faad5e88b6f" providerId="ADAL" clId="{CD57DB4B-76CD-4530-A201-09A81F72100B}" dt="2024-09-12T11:47:37.437" v="516" actId="1076"/>
        <pc:sldMkLst>
          <pc:docMk/>
          <pc:sldMk cId="3943662166" sldId="275"/>
        </pc:sldMkLst>
        <pc:spChg chg="mod">
          <ac:chgData name="Lana, CDC, Prof [lana@sun.ac.za]" userId="3e464429-276f-445e-8d7d-0faad5e88b6f" providerId="ADAL" clId="{CD57DB4B-76CD-4530-A201-09A81F72100B}" dt="2024-09-12T11:38:24.716" v="452" actId="20577"/>
          <ac:spMkLst>
            <pc:docMk/>
            <pc:sldMk cId="3943662166" sldId="275"/>
            <ac:spMk id="2" creationId="{C1DDA600-BB55-1F00-7789-A7A94E16B8B8}"/>
          </ac:spMkLst>
        </pc:spChg>
        <pc:spChg chg="mod">
          <ac:chgData name="Lana, CDC, Prof [lana@sun.ac.za]" userId="3e464429-276f-445e-8d7d-0faad5e88b6f" providerId="ADAL" clId="{CD57DB4B-76CD-4530-A201-09A81F72100B}" dt="2024-09-12T11:42:48.882" v="479" actId="27636"/>
          <ac:spMkLst>
            <pc:docMk/>
            <pc:sldMk cId="3943662166" sldId="275"/>
            <ac:spMk id="3" creationId="{AFBA8E0F-10BF-A0AC-090D-6F349B4858CE}"/>
          </ac:spMkLst>
        </pc:spChg>
        <pc:picChg chg="add mod">
          <ac:chgData name="Lana, CDC, Prof [lana@sun.ac.za]" userId="3e464429-276f-445e-8d7d-0faad5e88b6f" providerId="ADAL" clId="{CD57DB4B-76CD-4530-A201-09A81F72100B}" dt="2024-09-12T11:47:37.437" v="516" actId="1076"/>
          <ac:picMkLst>
            <pc:docMk/>
            <pc:sldMk cId="3943662166" sldId="275"/>
            <ac:picMk id="4" creationId="{723A1143-9BBA-BC18-812F-950193A0C75A}"/>
          </ac:picMkLst>
        </pc:picChg>
      </pc:sldChg>
      <pc:sldChg chg="addSp modSp add mod ord">
        <pc:chgData name="Lana, CDC, Prof [lana@sun.ac.za]" userId="3e464429-276f-445e-8d7d-0faad5e88b6f" providerId="ADAL" clId="{CD57DB4B-76CD-4530-A201-09A81F72100B}" dt="2024-09-12T11:46:42.644" v="512" actId="14100"/>
        <pc:sldMkLst>
          <pc:docMk/>
          <pc:sldMk cId="3669812870" sldId="276"/>
        </pc:sldMkLst>
        <pc:spChg chg="mod">
          <ac:chgData name="Lana, CDC, Prof [lana@sun.ac.za]" userId="3e464429-276f-445e-8d7d-0faad5e88b6f" providerId="ADAL" clId="{CD57DB4B-76CD-4530-A201-09A81F72100B}" dt="2024-09-12T11:43:48.028" v="487" actId="20577"/>
          <ac:spMkLst>
            <pc:docMk/>
            <pc:sldMk cId="3669812870" sldId="276"/>
            <ac:spMk id="2" creationId="{C1DDA600-BB55-1F00-7789-A7A94E16B8B8}"/>
          </ac:spMkLst>
        </pc:spChg>
        <pc:spChg chg="mod">
          <ac:chgData name="Lana, CDC, Prof [lana@sun.ac.za]" userId="3e464429-276f-445e-8d7d-0faad5e88b6f" providerId="ADAL" clId="{CD57DB4B-76CD-4530-A201-09A81F72100B}" dt="2024-09-12T11:44:48.919" v="498" actId="13926"/>
          <ac:spMkLst>
            <pc:docMk/>
            <pc:sldMk cId="3669812870" sldId="276"/>
            <ac:spMk id="3" creationId="{AFBA8E0F-10BF-A0AC-090D-6F349B4858CE}"/>
          </ac:spMkLst>
        </pc:spChg>
        <pc:picChg chg="add mod modCrop">
          <ac:chgData name="Lana, CDC, Prof [lana@sun.ac.za]" userId="3e464429-276f-445e-8d7d-0faad5e88b6f" providerId="ADAL" clId="{CD57DB4B-76CD-4530-A201-09A81F72100B}" dt="2024-09-12T11:46:11.151" v="505" actId="1076"/>
          <ac:picMkLst>
            <pc:docMk/>
            <pc:sldMk cId="3669812870" sldId="276"/>
            <ac:picMk id="4" creationId="{89D2932B-9A3D-9084-BDCB-0F070DF976F1}"/>
          </ac:picMkLst>
        </pc:picChg>
        <pc:picChg chg="add mod">
          <ac:chgData name="Lana, CDC, Prof [lana@sun.ac.za]" userId="3e464429-276f-445e-8d7d-0faad5e88b6f" providerId="ADAL" clId="{CD57DB4B-76CD-4530-A201-09A81F72100B}" dt="2024-09-12T11:46:42.644" v="512" actId="14100"/>
          <ac:picMkLst>
            <pc:docMk/>
            <pc:sldMk cId="3669812870" sldId="276"/>
            <ac:picMk id="5" creationId="{A3BC22CB-E1F3-30AF-0A48-C40C64880EAB}"/>
          </ac:picMkLst>
        </pc:picChg>
      </pc:sldChg>
      <pc:sldChg chg="addSp delSp modSp new mod">
        <pc:chgData name="Lana, CDC, Prof [lana@sun.ac.za]" userId="3e464429-276f-445e-8d7d-0faad5e88b6f" providerId="ADAL" clId="{CD57DB4B-76CD-4530-A201-09A81F72100B}" dt="2024-09-12T11:51:57.740" v="552" actId="13822"/>
        <pc:sldMkLst>
          <pc:docMk/>
          <pc:sldMk cId="90006565" sldId="277"/>
        </pc:sldMkLst>
        <pc:picChg chg="add mod">
          <ac:chgData name="Lana, CDC, Prof [lana@sun.ac.za]" userId="3e464429-276f-445e-8d7d-0faad5e88b6f" providerId="ADAL" clId="{CD57DB4B-76CD-4530-A201-09A81F72100B}" dt="2024-09-12T11:49:27.650" v="529" actId="1076"/>
          <ac:picMkLst>
            <pc:docMk/>
            <pc:sldMk cId="90006565" sldId="277"/>
            <ac:picMk id="2" creationId="{B9225E56-E704-4D08-AE93-D70024682D40}"/>
          </ac:picMkLst>
        </pc:picChg>
        <pc:picChg chg="add mod">
          <ac:chgData name="Lana, CDC, Prof [lana@sun.ac.za]" userId="3e464429-276f-445e-8d7d-0faad5e88b6f" providerId="ADAL" clId="{CD57DB4B-76CD-4530-A201-09A81F72100B}" dt="2024-09-12T11:50:10.835" v="536" actId="1076"/>
          <ac:picMkLst>
            <pc:docMk/>
            <pc:sldMk cId="90006565" sldId="277"/>
            <ac:picMk id="3" creationId="{5D4B56CE-027E-8ADD-2DD0-FD60DA708D44}"/>
          </ac:picMkLst>
        </pc:picChg>
        <pc:picChg chg="add mod">
          <ac:chgData name="Lana, CDC, Prof [lana@sun.ac.za]" userId="3e464429-276f-445e-8d7d-0faad5e88b6f" providerId="ADAL" clId="{CD57DB4B-76CD-4530-A201-09A81F72100B}" dt="2024-09-12T11:50:34.955" v="540" actId="1076"/>
          <ac:picMkLst>
            <pc:docMk/>
            <pc:sldMk cId="90006565" sldId="277"/>
            <ac:picMk id="4" creationId="{29ACF011-2650-7A5B-3FBF-346566389D62}"/>
          </ac:picMkLst>
        </pc:picChg>
        <pc:cxnChg chg="add del">
          <ac:chgData name="Lana, CDC, Prof [lana@sun.ac.za]" userId="3e464429-276f-445e-8d7d-0faad5e88b6f" providerId="ADAL" clId="{CD57DB4B-76CD-4530-A201-09A81F72100B}" dt="2024-09-12T11:50:29.938" v="539" actId="478"/>
          <ac:cxnSpMkLst>
            <pc:docMk/>
            <pc:sldMk cId="90006565" sldId="277"/>
            <ac:cxnSpMk id="6" creationId="{FF15214C-9AF0-C7FC-0759-AFF6FA20ADEF}"/>
          </ac:cxnSpMkLst>
        </pc:cxnChg>
        <pc:cxnChg chg="add mod">
          <ac:chgData name="Lana, CDC, Prof [lana@sun.ac.za]" userId="3e464429-276f-445e-8d7d-0faad5e88b6f" providerId="ADAL" clId="{CD57DB4B-76CD-4530-A201-09A81F72100B}" dt="2024-09-12T11:51:57.740" v="552" actId="13822"/>
          <ac:cxnSpMkLst>
            <pc:docMk/>
            <pc:sldMk cId="90006565" sldId="277"/>
            <ac:cxnSpMk id="8" creationId="{7E195691-820D-8EB1-6641-F63CCDF85852}"/>
          </ac:cxnSpMkLst>
        </pc:cxnChg>
        <pc:cxnChg chg="add mod">
          <ac:chgData name="Lana, CDC, Prof [lana@sun.ac.za]" userId="3e464429-276f-445e-8d7d-0faad5e88b6f" providerId="ADAL" clId="{CD57DB4B-76CD-4530-A201-09A81F72100B}" dt="2024-09-12T11:51:57.740" v="552" actId="13822"/>
          <ac:cxnSpMkLst>
            <pc:docMk/>
            <pc:sldMk cId="90006565" sldId="277"/>
            <ac:cxnSpMk id="11" creationId="{6FF905AA-2791-C678-7463-820EF2ED7767}"/>
          </ac:cxnSpMkLst>
        </pc:cxnChg>
      </pc:sldChg>
      <pc:sldChg chg="addSp delSp modSp new mod modClrScheme chgLayout">
        <pc:chgData name="Lana, CDC, Prof [lana@sun.ac.za]" userId="3e464429-276f-445e-8d7d-0faad5e88b6f" providerId="ADAL" clId="{CD57DB4B-76CD-4530-A201-09A81F72100B}" dt="2024-09-18T12:46:25.761" v="602" actId="26606"/>
        <pc:sldMkLst>
          <pc:docMk/>
          <pc:sldMk cId="2805950555" sldId="278"/>
        </pc:sldMkLst>
        <pc:spChg chg="mod">
          <ac:chgData name="Lana, CDC, Prof [lana@sun.ac.za]" userId="3e464429-276f-445e-8d7d-0faad5e88b6f" providerId="ADAL" clId="{CD57DB4B-76CD-4530-A201-09A81F72100B}" dt="2024-09-18T12:46:25.761" v="602" actId="26606"/>
          <ac:spMkLst>
            <pc:docMk/>
            <pc:sldMk cId="2805950555" sldId="278"/>
            <ac:spMk id="2" creationId="{EA547F57-6B56-EEB0-BD2A-0D2E5B2466BC}"/>
          </ac:spMkLst>
        </pc:spChg>
        <pc:spChg chg="add del mod">
          <ac:chgData name="Lana, CDC, Prof [lana@sun.ac.za]" userId="3e464429-276f-445e-8d7d-0faad5e88b6f" providerId="ADAL" clId="{CD57DB4B-76CD-4530-A201-09A81F72100B}" dt="2024-09-18T12:46:25.761" v="602" actId="26606"/>
          <ac:spMkLst>
            <pc:docMk/>
            <pc:sldMk cId="2805950555" sldId="278"/>
            <ac:spMk id="3" creationId="{49FE92B7-1BA3-91AF-FBCA-0884870889F4}"/>
          </ac:spMkLst>
        </pc:spChg>
        <pc:spChg chg="add mod">
          <ac:chgData name="Lana, CDC, Prof [lana@sun.ac.za]" userId="3e464429-276f-445e-8d7d-0faad5e88b6f" providerId="ADAL" clId="{CD57DB4B-76CD-4530-A201-09A81F72100B}" dt="2024-09-18T12:45:33.862" v="591"/>
          <ac:spMkLst>
            <pc:docMk/>
            <pc:sldMk cId="2805950555" sldId="278"/>
            <ac:spMk id="4" creationId="{3C497082-B001-5FA7-06F7-591FC282A506}"/>
          </ac:spMkLst>
        </pc:spChg>
        <pc:picChg chg="add mod">
          <ac:chgData name="Lana, CDC, Prof [lana@sun.ac.za]" userId="3e464429-276f-445e-8d7d-0faad5e88b6f" providerId="ADAL" clId="{CD57DB4B-76CD-4530-A201-09A81F72100B}" dt="2024-09-18T12:46:25.761" v="602" actId="26606"/>
          <ac:picMkLst>
            <pc:docMk/>
            <pc:sldMk cId="2805950555" sldId="278"/>
            <ac:picMk id="5" creationId="{C9A2C9B5-B6CC-B79E-894F-9846E686D15C}"/>
          </ac:picMkLst>
        </pc:picChg>
      </pc:sldChg>
      <pc:sldChg chg="addSp modSp new mod modClrScheme chgLayout">
        <pc:chgData name="Lana, CDC, Prof [lana@sun.ac.za]" userId="3e464429-276f-445e-8d7d-0faad5e88b6f" providerId="ADAL" clId="{CD57DB4B-76CD-4530-A201-09A81F72100B}" dt="2024-09-18T12:50:38.177" v="629" actId="26606"/>
        <pc:sldMkLst>
          <pc:docMk/>
          <pc:sldMk cId="2784083346" sldId="279"/>
        </pc:sldMkLst>
        <pc:spChg chg="mod">
          <ac:chgData name="Lana, CDC, Prof [lana@sun.ac.za]" userId="3e464429-276f-445e-8d7d-0faad5e88b6f" providerId="ADAL" clId="{CD57DB4B-76CD-4530-A201-09A81F72100B}" dt="2024-09-18T12:50:38.177" v="629" actId="26606"/>
          <ac:spMkLst>
            <pc:docMk/>
            <pc:sldMk cId="2784083346" sldId="279"/>
            <ac:spMk id="2" creationId="{2AC614E0-3559-F01C-AE94-0DFA44615DC2}"/>
          </ac:spMkLst>
        </pc:spChg>
        <pc:spChg chg="mod">
          <ac:chgData name="Lana, CDC, Prof [lana@sun.ac.za]" userId="3e464429-276f-445e-8d7d-0faad5e88b6f" providerId="ADAL" clId="{CD57DB4B-76CD-4530-A201-09A81F72100B}" dt="2024-09-18T12:50:38.177" v="629" actId="26606"/>
          <ac:spMkLst>
            <pc:docMk/>
            <pc:sldMk cId="2784083346" sldId="279"/>
            <ac:spMk id="3" creationId="{EC3F5AB0-4023-AD23-CE4E-FBC0F6A739DF}"/>
          </ac:spMkLst>
        </pc:spChg>
        <pc:picChg chg="add mod ord">
          <ac:chgData name="Lana, CDC, Prof [lana@sun.ac.za]" userId="3e464429-276f-445e-8d7d-0faad5e88b6f" providerId="ADAL" clId="{CD57DB4B-76CD-4530-A201-09A81F72100B}" dt="2024-09-18T12:50:38.177" v="629" actId="26606"/>
          <ac:picMkLst>
            <pc:docMk/>
            <pc:sldMk cId="2784083346" sldId="279"/>
            <ac:picMk id="3074" creationId="{845627B0-C30D-A969-2C80-C5F106FE3164}"/>
          </ac:picMkLst>
        </pc:picChg>
      </pc:sldChg>
      <pc:sldChg chg="new del">
        <pc:chgData name="Lana, CDC, Prof [lana@sun.ac.za]" userId="3e464429-276f-445e-8d7d-0faad5e88b6f" providerId="ADAL" clId="{CD57DB4B-76CD-4530-A201-09A81F72100B}" dt="2024-09-18T12:46:13.270" v="600" actId="47"/>
        <pc:sldMkLst>
          <pc:docMk/>
          <pc:sldMk cId="3302295198" sldId="279"/>
        </pc:sldMkLst>
      </pc:sldChg>
      <pc:sldChg chg="addSp modSp new mod modClrScheme chgLayout">
        <pc:chgData name="Lana, CDC, Prof [lana@sun.ac.za]" userId="3e464429-276f-445e-8d7d-0faad5e88b6f" providerId="ADAL" clId="{CD57DB4B-76CD-4530-A201-09A81F72100B}" dt="2024-09-18T12:49:34.644" v="627" actId="26606"/>
        <pc:sldMkLst>
          <pc:docMk/>
          <pc:sldMk cId="2006224478" sldId="280"/>
        </pc:sldMkLst>
        <pc:spChg chg="add mod ord">
          <ac:chgData name="Lana, CDC, Prof [lana@sun.ac.za]" userId="3e464429-276f-445e-8d7d-0faad5e88b6f" providerId="ADAL" clId="{CD57DB4B-76CD-4530-A201-09A81F72100B}" dt="2024-09-18T12:49:34.644" v="627" actId="26606"/>
          <ac:spMkLst>
            <pc:docMk/>
            <pc:sldMk cId="2006224478" sldId="280"/>
            <ac:spMk id="3" creationId="{10C9A614-3B82-BBA3-AF18-CE8CE355DCA5}"/>
          </ac:spMkLst>
        </pc:spChg>
        <pc:spChg chg="add mod">
          <ac:chgData name="Lana, CDC, Prof [lana@sun.ac.za]" userId="3e464429-276f-445e-8d7d-0faad5e88b6f" providerId="ADAL" clId="{CD57DB4B-76CD-4530-A201-09A81F72100B}" dt="2024-09-18T12:49:34.644" v="627" actId="26606"/>
          <ac:spMkLst>
            <pc:docMk/>
            <pc:sldMk cId="2006224478" sldId="280"/>
            <ac:spMk id="5" creationId="{FAC40837-18AE-A643-EDF5-0084B6528AB2}"/>
          </ac:spMkLst>
        </pc:spChg>
        <pc:picChg chg="add mod ord">
          <ac:chgData name="Lana, CDC, Prof [lana@sun.ac.za]" userId="3e464429-276f-445e-8d7d-0faad5e88b6f" providerId="ADAL" clId="{CD57DB4B-76CD-4530-A201-09A81F72100B}" dt="2024-09-18T12:49:34.644" v="627" actId="26606"/>
          <ac:picMkLst>
            <pc:docMk/>
            <pc:sldMk cId="2006224478" sldId="280"/>
            <ac:picMk id="6" creationId="{F4F6A92A-FDFA-585D-9500-6979D822D148}"/>
          </ac:picMkLst>
        </pc:picChg>
      </pc:sldChg>
      <pc:sldChg chg="modSp new mod">
        <pc:chgData name="Lana, CDC, Prof [lana@sun.ac.za]" userId="3e464429-276f-445e-8d7d-0faad5e88b6f" providerId="ADAL" clId="{CD57DB4B-76CD-4530-A201-09A81F72100B}" dt="2024-09-18T12:54:48.278" v="656" actId="20577"/>
        <pc:sldMkLst>
          <pc:docMk/>
          <pc:sldMk cId="4009268234" sldId="281"/>
        </pc:sldMkLst>
        <pc:spChg chg="mod">
          <ac:chgData name="Lana, CDC, Prof [lana@sun.ac.za]" userId="3e464429-276f-445e-8d7d-0faad5e88b6f" providerId="ADAL" clId="{CD57DB4B-76CD-4530-A201-09A81F72100B}" dt="2024-09-18T12:54:48.278" v="656" actId="20577"/>
          <ac:spMkLst>
            <pc:docMk/>
            <pc:sldMk cId="4009268234" sldId="281"/>
            <ac:spMk id="2" creationId="{11CC298B-497E-BF39-870D-825AA446B8FF}"/>
          </ac:spMkLst>
        </pc:spChg>
        <pc:spChg chg="mod">
          <ac:chgData name="Lana, CDC, Prof [lana@sun.ac.za]" userId="3e464429-276f-445e-8d7d-0faad5e88b6f" providerId="ADAL" clId="{CD57DB4B-76CD-4530-A201-09A81F72100B}" dt="2024-09-18T12:54:30.730" v="652" actId="12"/>
          <ac:spMkLst>
            <pc:docMk/>
            <pc:sldMk cId="4009268234" sldId="281"/>
            <ac:spMk id="3" creationId="{86E57262-A432-B688-BF4B-01B8592447C6}"/>
          </ac:spMkLst>
        </pc:spChg>
      </pc:sldChg>
      <pc:sldChg chg="addSp modSp new mod ord">
        <pc:chgData name="Lana, CDC, Prof [lana@sun.ac.za]" userId="3e464429-276f-445e-8d7d-0faad5e88b6f" providerId="ADAL" clId="{CD57DB4B-76CD-4530-A201-09A81F72100B}" dt="2024-09-18T13:46:39.287" v="662"/>
        <pc:sldMkLst>
          <pc:docMk/>
          <pc:sldMk cId="1385950067" sldId="282"/>
        </pc:sldMkLst>
        <pc:picChg chg="add mod">
          <ac:chgData name="Lana, CDC, Prof [lana@sun.ac.za]" userId="3e464429-276f-445e-8d7d-0faad5e88b6f" providerId="ADAL" clId="{CD57DB4B-76CD-4530-A201-09A81F72100B}" dt="2024-09-18T13:46:20.208" v="660" actId="1076"/>
          <ac:picMkLst>
            <pc:docMk/>
            <pc:sldMk cId="1385950067" sldId="282"/>
            <ac:picMk id="3" creationId="{9BD80538-6F93-C66F-B793-DD08BFCE31D8}"/>
          </ac:picMkLst>
        </pc:picChg>
      </pc:sldChg>
      <pc:sldChg chg="addSp new mod">
        <pc:chgData name="Lana, CDC, Prof [lana@sun.ac.za]" userId="3e464429-276f-445e-8d7d-0faad5e88b6f" providerId="ADAL" clId="{CD57DB4B-76CD-4530-A201-09A81F72100B}" dt="2024-09-18T13:47:11.893" v="664" actId="22"/>
        <pc:sldMkLst>
          <pc:docMk/>
          <pc:sldMk cId="188234693" sldId="283"/>
        </pc:sldMkLst>
        <pc:picChg chg="add">
          <ac:chgData name="Lana, CDC, Prof [lana@sun.ac.za]" userId="3e464429-276f-445e-8d7d-0faad5e88b6f" providerId="ADAL" clId="{CD57DB4B-76CD-4530-A201-09A81F72100B}" dt="2024-09-18T13:47:11.893" v="664" actId="22"/>
          <ac:picMkLst>
            <pc:docMk/>
            <pc:sldMk cId="188234693" sldId="283"/>
            <ac:picMk id="3" creationId="{A427F589-BACE-487A-912B-6C3299C8294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10/4/2024</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10/4/2024</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10/4/2024</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10/4/2024</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10/4/2024</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10/4/2024</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10/4/2024</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10/4/2024</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10/4/2024</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10/4/2024</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10/4/2024</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10/4/2024</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Layout" Target="../slideLayouts/slideLayout9.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D68DA-43BA-4508-8DE2-BA9BB7B2FA5B}"/>
              </a:ext>
            </a:extLst>
          </p:cNvPr>
          <p:cNvSpPr>
            <a:spLocks noGrp="1"/>
          </p:cNvSpPr>
          <p:nvPr>
            <p:ph type="title"/>
          </p:nvPr>
        </p:nvSpPr>
        <p:spPr>
          <a:xfrm>
            <a:off x="643466" y="786383"/>
            <a:ext cx="3517567" cy="2093975"/>
          </a:xfrm>
        </p:spPr>
        <p:txBody>
          <a:bodyPr anchor="b">
            <a:normAutofit/>
          </a:bodyPr>
          <a:lstStyle/>
          <a:p>
            <a:r>
              <a:rPr lang="en-US" dirty="0"/>
              <a:t>Mass Spectrometry</a:t>
            </a:r>
          </a:p>
        </p:txBody>
      </p:sp>
      <p:pic>
        <p:nvPicPr>
          <p:cNvPr id="6" name="Picture 5">
            <a:extLst>
              <a:ext uri="{FF2B5EF4-FFF2-40B4-BE49-F238E27FC236}">
                <a16:creationId xmlns:a16="http://schemas.microsoft.com/office/drawing/2014/main" id="{F4E0315B-1FB2-7A17-5233-7DC10F1D3E69}"/>
              </a:ext>
            </a:extLst>
          </p:cNvPr>
          <p:cNvPicPr>
            <a:picLocks noChangeAspect="1"/>
          </p:cNvPicPr>
          <p:nvPr/>
        </p:nvPicPr>
        <p:blipFill>
          <a:blip r:embed="rId2"/>
          <a:srcRect t="9613" r="1" b="1076"/>
          <a:stretch/>
        </p:blipFill>
        <p:spPr>
          <a:xfrm>
            <a:off x="5203041" y="812799"/>
            <a:ext cx="6184287" cy="5523346"/>
          </a:xfrm>
          <a:prstGeom prst="rect">
            <a:avLst/>
          </a:prstGeom>
          <a:noFill/>
        </p:spPr>
      </p:pic>
      <p:sp>
        <p:nvSpPr>
          <p:cNvPr id="3" name="Subtitle 2">
            <a:extLst>
              <a:ext uri="{FF2B5EF4-FFF2-40B4-BE49-F238E27FC236}">
                <a16:creationId xmlns:a16="http://schemas.microsoft.com/office/drawing/2014/main" id="{A8E9CFF2-3777-4FF4-A759-8491175B0B7C}"/>
              </a:ext>
            </a:extLst>
          </p:cNvPr>
          <p:cNvSpPr>
            <a:spLocks noGrp="1"/>
          </p:cNvSpPr>
          <p:nvPr>
            <p:ph type="body" sz="half" idx="2"/>
          </p:nvPr>
        </p:nvSpPr>
        <p:spPr>
          <a:xfrm>
            <a:off x="643465" y="3043050"/>
            <a:ext cx="3517567" cy="3064505"/>
          </a:xfrm>
        </p:spPr>
        <p:txBody>
          <a:bodyPr>
            <a:normAutofit fontScale="92500" lnSpcReduction="20000"/>
          </a:bodyPr>
          <a:lstStyle/>
          <a:p>
            <a:r>
              <a:rPr lang="en-US" dirty="0"/>
              <a:t>Cris Lana</a:t>
            </a:r>
          </a:p>
          <a:p>
            <a:endParaRPr lang="en-US" dirty="0"/>
          </a:p>
          <a:p>
            <a:r>
              <a:rPr lang="en-ZA" dirty="0"/>
              <a:t>Mass spectrometry (MS) is an analytical technique that separates ionized atoms, molecules, or clusters based on the differences in their mass-to-charge ratios (m/z). </a:t>
            </a:r>
          </a:p>
          <a:p>
            <a:r>
              <a:rPr lang="en-ZA" dirty="0"/>
              <a:t>This method allows for the determination of isotopes and their abundances.</a:t>
            </a:r>
            <a:endParaRPr lang="en-US" dirty="0"/>
          </a:p>
        </p:txBody>
      </p:sp>
      <p:sp>
        <p:nvSpPr>
          <p:cNvPr id="4" name="AutoShape 2" descr="A highly detailed image of a mass spectrometer, showcasing its key components: an ion source, mass analyzer, detector, and vacuum system. The ion source section includes a sample inlet where the material enters the system, and the mass analyzer has a sleek design representing quadrupoles or a magnetic sector for ion separation. The vacuum system is depicted with visible pumps maintaining low pressure. The detector is shown at the end of the system, receiving ions, and the whole instrument is housed in a modern, scientific laboratory setting with control screens showing data analysis in the background.">
            <a:extLst>
              <a:ext uri="{FF2B5EF4-FFF2-40B4-BE49-F238E27FC236}">
                <a16:creationId xmlns:a16="http://schemas.microsoft.com/office/drawing/2014/main" id="{23BE24F2-3AD7-1CAD-578D-3F0F3E4F788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9BE56-2828-0154-68AE-422D6B339BCE}"/>
              </a:ext>
            </a:extLst>
          </p:cNvPr>
          <p:cNvSpPr>
            <a:spLocks noGrp="1"/>
          </p:cNvSpPr>
          <p:nvPr>
            <p:ph type="title"/>
          </p:nvPr>
        </p:nvSpPr>
        <p:spPr>
          <a:xfrm>
            <a:off x="1097280" y="286603"/>
            <a:ext cx="10058400" cy="1450757"/>
          </a:xfrm>
        </p:spPr>
        <p:txBody>
          <a:bodyPr anchor="b">
            <a:normAutofit/>
          </a:bodyPr>
          <a:lstStyle/>
          <a:p>
            <a:r>
              <a:rPr lang="en-US" dirty="0"/>
              <a:t>Mass Spectrometry - </a:t>
            </a:r>
            <a:r>
              <a:rPr lang="en-US" sz="2800" dirty="0"/>
              <a:t>inorganic chemistry </a:t>
            </a:r>
            <a:endParaRPr lang="en-ZA" sz="2800" dirty="0"/>
          </a:p>
        </p:txBody>
      </p:sp>
      <p:sp>
        <p:nvSpPr>
          <p:cNvPr id="11" name="Text Placeholder 2">
            <a:extLst>
              <a:ext uri="{FF2B5EF4-FFF2-40B4-BE49-F238E27FC236}">
                <a16:creationId xmlns:a16="http://schemas.microsoft.com/office/drawing/2014/main" id="{AABBB3D0-B0A5-507D-2F70-77975F602581}"/>
              </a:ext>
            </a:extLst>
          </p:cNvPr>
          <p:cNvSpPr>
            <a:spLocks noGrp="1"/>
          </p:cNvSpPr>
          <p:nvPr>
            <p:ph type="body" idx="1"/>
          </p:nvPr>
        </p:nvSpPr>
        <p:spPr>
          <a:xfrm>
            <a:off x="1097280" y="2057400"/>
            <a:ext cx="4639736" cy="736282"/>
          </a:xfrm>
        </p:spPr>
        <p:txBody>
          <a:bodyPr/>
          <a:lstStyle/>
          <a:p>
            <a:r>
              <a:rPr lang="en-ZA" sz="2000" b="1" dirty="0"/>
              <a:t>Isotope mass spectrometry</a:t>
            </a:r>
            <a:endParaRPr lang="en-US" dirty="0"/>
          </a:p>
        </p:txBody>
      </p:sp>
      <p:sp>
        <p:nvSpPr>
          <p:cNvPr id="3" name="Content Placeholder 2">
            <a:extLst>
              <a:ext uri="{FF2B5EF4-FFF2-40B4-BE49-F238E27FC236}">
                <a16:creationId xmlns:a16="http://schemas.microsoft.com/office/drawing/2014/main" id="{3AFDCF2C-E059-1ED9-EFDB-6A20D3A1359C}"/>
              </a:ext>
            </a:extLst>
          </p:cNvPr>
          <p:cNvSpPr>
            <a:spLocks noGrp="1"/>
          </p:cNvSpPr>
          <p:nvPr>
            <p:ph sz="half" idx="2"/>
          </p:nvPr>
        </p:nvSpPr>
        <p:spPr>
          <a:xfrm>
            <a:off x="1097280" y="2958274"/>
            <a:ext cx="4639736" cy="2910821"/>
          </a:xfrm>
        </p:spPr>
        <p:txBody>
          <a:bodyPr>
            <a:normAutofit fontScale="92500" lnSpcReduction="10000"/>
          </a:bodyPr>
          <a:lstStyle/>
          <a:p>
            <a:pPr>
              <a:lnSpc>
                <a:spcPct val="100000"/>
              </a:lnSpc>
            </a:pPr>
            <a:r>
              <a:rPr lang="en-ZA" sz="2000" b="1" dirty="0"/>
              <a:t>IMS -  </a:t>
            </a:r>
            <a:r>
              <a:rPr lang="en-ZA" sz="2000" dirty="0"/>
              <a:t>is a specialized form of mass spectrometry used to measure the </a:t>
            </a:r>
            <a:r>
              <a:rPr lang="en-ZA" sz="2000" dirty="0">
                <a:highlight>
                  <a:srgbClr val="FFFF00"/>
                </a:highlight>
              </a:rPr>
              <a:t>relative</a:t>
            </a:r>
            <a:r>
              <a:rPr lang="en-ZA" sz="2000" dirty="0"/>
              <a:t> abundance of </a:t>
            </a:r>
            <a:r>
              <a:rPr lang="en-ZA" sz="2000" b="1" dirty="0">
                <a:highlight>
                  <a:srgbClr val="FFFF00"/>
                </a:highlight>
              </a:rPr>
              <a:t>isotopes</a:t>
            </a:r>
            <a:r>
              <a:rPr lang="en-ZA" sz="2000" dirty="0"/>
              <a:t> in a sample.</a:t>
            </a:r>
          </a:p>
          <a:p>
            <a:pPr>
              <a:lnSpc>
                <a:spcPct val="100000"/>
              </a:lnSpc>
            </a:pPr>
            <a:endParaRPr lang="en-ZA" sz="1300" dirty="0"/>
          </a:p>
          <a:p>
            <a:pPr>
              <a:lnSpc>
                <a:spcPct val="100000"/>
              </a:lnSpc>
            </a:pPr>
            <a:r>
              <a:rPr lang="en-ZA" sz="1300" dirty="0"/>
              <a:t>In isotope mass spectrometry, the sample is ionized, and the ions are separated based on their mass-to-charge ratios (m/z). </a:t>
            </a:r>
          </a:p>
          <a:p>
            <a:pPr>
              <a:lnSpc>
                <a:spcPct val="100000"/>
              </a:lnSpc>
            </a:pPr>
            <a:r>
              <a:rPr lang="en-ZA" sz="1300" dirty="0"/>
              <a:t>This technique is widely used in fields such as geochemistry, environmental science, biology, and archaeology to investigate isotopic ratios, which can reveal important information about processes like age dating (e.g., U-Pb, C-14 dating), tracing biological pathways, or studying environmental changes.</a:t>
            </a:r>
          </a:p>
        </p:txBody>
      </p:sp>
      <p:sp>
        <p:nvSpPr>
          <p:cNvPr id="13" name="Text Placeholder 4">
            <a:extLst>
              <a:ext uri="{FF2B5EF4-FFF2-40B4-BE49-F238E27FC236}">
                <a16:creationId xmlns:a16="http://schemas.microsoft.com/office/drawing/2014/main" id="{C493A34F-93D2-DB25-5570-CA37D78B36CA}"/>
              </a:ext>
            </a:extLst>
          </p:cNvPr>
          <p:cNvSpPr>
            <a:spLocks noGrp="1"/>
          </p:cNvSpPr>
          <p:nvPr>
            <p:ph type="body" sz="quarter" idx="3"/>
          </p:nvPr>
        </p:nvSpPr>
        <p:spPr>
          <a:xfrm>
            <a:off x="6515944" y="2057400"/>
            <a:ext cx="4639736" cy="736282"/>
          </a:xfrm>
        </p:spPr>
        <p:txBody>
          <a:bodyPr/>
          <a:lstStyle/>
          <a:p>
            <a:r>
              <a:rPr lang="en-US" dirty="0"/>
              <a:t>Isotopes </a:t>
            </a:r>
          </a:p>
        </p:txBody>
      </p:sp>
      <p:pic>
        <p:nvPicPr>
          <p:cNvPr id="6" name="Picture 5">
            <a:extLst>
              <a:ext uri="{FF2B5EF4-FFF2-40B4-BE49-F238E27FC236}">
                <a16:creationId xmlns:a16="http://schemas.microsoft.com/office/drawing/2014/main" id="{D79219C6-8B7E-BFF5-E8B1-1E8FD86F74D9}"/>
              </a:ext>
            </a:extLst>
          </p:cNvPr>
          <p:cNvPicPr>
            <a:picLocks noChangeAspect="1"/>
          </p:cNvPicPr>
          <p:nvPr/>
        </p:nvPicPr>
        <p:blipFill>
          <a:blip r:embed="rId2"/>
          <a:srcRect t="26573" r="-3" b="10688"/>
          <a:stretch/>
        </p:blipFill>
        <p:spPr>
          <a:xfrm>
            <a:off x="6515944" y="2958273"/>
            <a:ext cx="4639736" cy="2910821"/>
          </a:xfrm>
          <a:prstGeom prst="rect">
            <a:avLst/>
          </a:prstGeom>
          <a:noFill/>
        </p:spPr>
      </p:pic>
      <p:sp>
        <p:nvSpPr>
          <p:cNvPr id="4" name="AutoShape 2" descr="Unlocking the Potential of Isotopes: Applications in Research and Industry">
            <a:extLst>
              <a:ext uri="{FF2B5EF4-FFF2-40B4-BE49-F238E27FC236}">
                <a16:creationId xmlns:a16="http://schemas.microsoft.com/office/drawing/2014/main" id="{2F940394-50DB-F778-552C-1B3704A7F2F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Tree>
    <p:extLst>
      <p:ext uri="{BB962C8B-B14F-4D97-AF65-F5344CB8AC3E}">
        <p14:creationId xmlns:p14="http://schemas.microsoft.com/office/powerpoint/2010/main" val="500216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9BE56-2828-0154-68AE-422D6B339BCE}"/>
              </a:ext>
            </a:extLst>
          </p:cNvPr>
          <p:cNvSpPr>
            <a:spLocks noGrp="1"/>
          </p:cNvSpPr>
          <p:nvPr>
            <p:ph type="title"/>
          </p:nvPr>
        </p:nvSpPr>
        <p:spPr>
          <a:xfrm>
            <a:off x="1097280" y="286603"/>
            <a:ext cx="10058400" cy="1450757"/>
          </a:xfrm>
        </p:spPr>
        <p:txBody>
          <a:bodyPr anchor="b">
            <a:normAutofit/>
          </a:bodyPr>
          <a:lstStyle/>
          <a:p>
            <a:r>
              <a:rPr lang="en-US" dirty="0"/>
              <a:t>Mass Spectrometry </a:t>
            </a:r>
            <a:r>
              <a:rPr lang="en-US" sz="2800" dirty="0"/>
              <a:t>–</a:t>
            </a:r>
            <a:r>
              <a:rPr lang="en-US" dirty="0"/>
              <a:t> </a:t>
            </a:r>
            <a:r>
              <a:rPr lang="en-US" sz="2800" dirty="0"/>
              <a:t>organic chemistry </a:t>
            </a:r>
            <a:endParaRPr lang="en-ZA" sz="2800" dirty="0"/>
          </a:p>
        </p:txBody>
      </p:sp>
      <p:sp>
        <p:nvSpPr>
          <p:cNvPr id="9" name="Text Placeholder 2">
            <a:extLst>
              <a:ext uri="{FF2B5EF4-FFF2-40B4-BE49-F238E27FC236}">
                <a16:creationId xmlns:a16="http://schemas.microsoft.com/office/drawing/2014/main" id="{90E2F5D3-1556-3481-3161-A59DE2C26708}"/>
              </a:ext>
            </a:extLst>
          </p:cNvPr>
          <p:cNvSpPr>
            <a:spLocks noGrp="1"/>
          </p:cNvSpPr>
          <p:nvPr>
            <p:ph type="body" idx="1"/>
          </p:nvPr>
        </p:nvSpPr>
        <p:spPr>
          <a:xfrm>
            <a:off x="1097280" y="2057400"/>
            <a:ext cx="4639736" cy="736282"/>
          </a:xfrm>
        </p:spPr>
        <p:txBody>
          <a:bodyPr/>
          <a:lstStyle/>
          <a:p>
            <a:r>
              <a:rPr lang="en-ZA" sz="2000" b="1" dirty="0"/>
              <a:t>Molecular mass spectrometry</a:t>
            </a:r>
            <a:endParaRPr lang="en-US" dirty="0"/>
          </a:p>
        </p:txBody>
      </p:sp>
      <p:sp>
        <p:nvSpPr>
          <p:cNvPr id="3" name="Content Placeholder 2">
            <a:extLst>
              <a:ext uri="{FF2B5EF4-FFF2-40B4-BE49-F238E27FC236}">
                <a16:creationId xmlns:a16="http://schemas.microsoft.com/office/drawing/2014/main" id="{3AFDCF2C-E059-1ED9-EFDB-6A20D3A1359C}"/>
              </a:ext>
            </a:extLst>
          </p:cNvPr>
          <p:cNvSpPr>
            <a:spLocks noGrp="1"/>
          </p:cNvSpPr>
          <p:nvPr>
            <p:ph sz="half" idx="2"/>
          </p:nvPr>
        </p:nvSpPr>
        <p:spPr>
          <a:xfrm>
            <a:off x="1097280" y="2958274"/>
            <a:ext cx="4639736" cy="2910821"/>
          </a:xfrm>
        </p:spPr>
        <p:txBody>
          <a:bodyPr>
            <a:normAutofit fontScale="92500" lnSpcReduction="20000"/>
          </a:bodyPr>
          <a:lstStyle/>
          <a:p>
            <a:pPr marL="0" indent="0">
              <a:lnSpc>
                <a:spcPct val="100000"/>
              </a:lnSpc>
              <a:buNone/>
            </a:pPr>
            <a:r>
              <a:rPr lang="en-ZA" sz="2000" b="1" dirty="0"/>
              <a:t>MMS </a:t>
            </a:r>
            <a:r>
              <a:rPr lang="en-ZA" sz="2000" dirty="0"/>
              <a:t>- is a technique used to analyse and identify molecules based on their mass-to-charge ratio (m/z). </a:t>
            </a:r>
          </a:p>
          <a:p>
            <a:pPr marL="0" indent="0">
              <a:lnSpc>
                <a:spcPct val="100000"/>
              </a:lnSpc>
              <a:buNone/>
            </a:pPr>
            <a:r>
              <a:rPr lang="en-ZA" sz="1300" dirty="0">
                <a:highlight>
                  <a:srgbClr val="FFFF00"/>
                </a:highlight>
              </a:rPr>
              <a:t>In this process, molecules are ionized, typically by techniques such as electron impact, electrospray ionization, or matrix-assisted laser desorption/ionization (MALDI). </a:t>
            </a:r>
          </a:p>
          <a:p>
            <a:pPr marL="0" indent="0">
              <a:lnSpc>
                <a:spcPct val="100000"/>
              </a:lnSpc>
              <a:buNone/>
            </a:pPr>
            <a:r>
              <a:rPr lang="en-ZA" sz="1300" dirty="0"/>
              <a:t>The ionized molecules are then passed through a mass </a:t>
            </a:r>
            <a:r>
              <a:rPr lang="en-ZA" sz="1300" dirty="0" err="1"/>
              <a:t>analyzer</a:t>
            </a:r>
            <a:r>
              <a:rPr lang="en-ZA" sz="1300" dirty="0"/>
              <a:t>, where they are separated according to their mass-to-charge ratio. This allows for the precise determination of the molecular weight and the identification of molecular structures, including complex organic compounds, proteins, and polymers. Molecular mass spectrometry is widely used in biochemistry, pharmaceuticals, and environmental science for tasks such as protein sequencing, drug development, and pollutant analysis.</a:t>
            </a:r>
          </a:p>
        </p:txBody>
      </p:sp>
      <p:sp>
        <p:nvSpPr>
          <p:cNvPr id="11" name="Text Placeholder 4">
            <a:extLst>
              <a:ext uri="{FF2B5EF4-FFF2-40B4-BE49-F238E27FC236}">
                <a16:creationId xmlns:a16="http://schemas.microsoft.com/office/drawing/2014/main" id="{3CBFD38C-AFC8-EECF-77D1-815906321F5D}"/>
              </a:ext>
            </a:extLst>
          </p:cNvPr>
          <p:cNvSpPr>
            <a:spLocks noGrp="1"/>
          </p:cNvSpPr>
          <p:nvPr>
            <p:ph type="body" sz="quarter" idx="3"/>
          </p:nvPr>
        </p:nvSpPr>
        <p:spPr>
          <a:xfrm>
            <a:off x="6515944" y="2057400"/>
            <a:ext cx="4639736" cy="736282"/>
          </a:xfrm>
        </p:spPr>
        <p:txBody>
          <a:bodyPr/>
          <a:lstStyle/>
          <a:p>
            <a:r>
              <a:rPr lang="en-US" dirty="0"/>
              <a:t>Water molecules </a:t>
            </a:r>
          </a:p>
        </p:txBody>
      </p:sp>
      <p:pic>
        <p:nvPicPr>
          <p:cNvPr id="4" name="Picture 3" descr="A close-up of water molecules&#10;&#10;Description automatically generated">
            <a:extLst>
              <a:ext uri="{FF2B5EF4-FFF2-40B4-BE49-F238E27FC236}">
                <a16:creationId xmlns:a16="http://schemas.microsoft.com/office/drawing/2014/main" id="{DB409D99-1614-631C-A079-7CB8AF2FF289}"/>
              </a:ext>
            </a:extLst>
          </p:cNvPr>
          <p:cNvPicPr>
            <a:picLocks noChangeAspect="1"/>
          </p:cNvPicPr>
          <p:nvPr/>
        </p:nvPicPr>
        <p:blipFill>
          <a:blip r:embed="rId2"/>
          <a:srcRect r="10340"/>
          <a:stretch/>
        </p:blipFill>
        <p:spPr>
          <a:xfrm>
            <a:off x="6515944" y="2958273"/>
            <a:ext cx="4639736" cy="2910821"/>
          </a:xfrm>
          <a:prstGeom prst="rect">
            <a:avLst/>
          </a:prstGeom>
          <a:noFill/>
        </p:spPr>
      </p:pic>
    </p:spTree>
    <p:extLst>
      <p:ext uri="{BB962C8B-B14F-4D97-AF65-F5344CB8AC3E}">
        <p14:creationId xmlns:p14="http://schemas.microsoft.com/office/powerpoint/2010/main" val="535241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B20204F-C431-8530-F60B-23A7172328B7}"/>
              </a:ext>
            </a:extLst>
          </p:cNvPr>
          <p:cNvPicPr>
            <a:picLocks noChangeAspect="1"/>
          </p:cNvPicPr>
          <p:nvPr/>
        </p:nvPicPr>
        <p:blipFill>
          <a:blip r:embed="rId2"/>
          <a:stretch>
            <a:fillRect/>
          </a:stretch>
        </p:blipFill>
        <p:spPr>
          <a:xfrm>
            <a:off x="212435" y="135792"/>
            <a:ext cx="9411967" cy="5392172"/>
          </a:xfrm>
          <a:prstGeom prst="rect">
            <a:avLst/>
          </a:prstGeom>
        </p:spPr>
      </p:pic>
      <p:sp>
        <p:nvSpPr>
          <p:cNvPr id="4" name="TextBox 3">
            <a:extLst>
              <a:ext uri="{FF2B5EF4-FFF2-40B4-BE49-F238E27FC236}">
                <a16:creationId xmlns:a16="http://schemas.microsoft.com/office/drawing/2014/main" id="{3BC1FFA8-500E-B6CC-358F-AD2505A9FCF1}"/>
              </a:ext>
            </a:extLst>
          </p:cNvPr>
          <p:cNvSpPr txBox="1"/>
          <p:nvPr/>
        </p:nvSpPr>
        <p:spPr>
          <a:xfrm>
            <a:off x="339306" y="5699554"/>
            <a:ext cx="6096000" cy="646331"/>
          </a:xfrm>
          <a:prstGeom prst="rect">
            <a:avLst/>
          </a:prstGeom>
          <a:noFill/>
        </p:spPr>
        <p:txBody>
          <a:bodyPr wrap="square">
            <a:spAutoFit/>
          </a:bodyPr>
          <a:lstStyle/>
          <a:p>
            <a:r>
              <a:rPr lang="en-ZA" dirty="0"/>
              <a:t>Mass Spectrometry – Molecular Characterization and Analysis Complex – MARYLAND UNIVERSITY</a:t>
            </a:r>
          </a:p>
        </p:txBody>
      </p:sp>
    </p:spTree>
    <p:extLst>
      <p:ext uri="{BB962C8B-B14F-4D97-AF65-F5344CB8AC3E}">
        <p14:creationId xmlns:p14="http://schemas.microsoft.com/office/powerpoint/2010/main" val="2368267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C298B-497E-BF39-870D-825AA446B8FF}"/>
              </a:ext>
            </a:extLst>
          </p:cNvPr>
          <p:cNvSpPr>
            <a:spLocks noGrp="1"/>
          </p:cNvSpPr>
          <p:nvPr>
            <p:ph type="title"/>
          </p:nvPr>
        </p:nvSpPr>
        <p:spPr/>
        <p:txBody>
          <a:bodyPr/>
          <a:lstStyle/>
          <a:p>
            <a:r>
              <a:rPr lang="en-ZA" dirty="0"/>
              <a:t>Mass spectrometers commonly used in geosciences:</a:t>
            </a:r>
          </a:p>
        </p:txBody>
      </p:sp>
      <p:sp>
        <p:nvSpPr>
          <p:cNvPr id="3" name="Content Placeholder 2">
            <a:extLst>
              <a:ext uri="{FF2B5EF4-FFF2-40B4-BE49-F238E27FC236}">
                <a16:creationId xmlns:a16="http://schemas.microsoft.com/office/drawing/2014/main" id="{86E57262-A432-B688-BF4B-01B8592447C6}"/>
              </a:ext>
            </a:extLst>
          </p:cNvPr>
          <p:cNvSpPr>
            <a:spLocks noGrp="1"/>
          </p:cNvSpPr>
          <p:nvPr>
            <p:ph idx="1"/>
          </p:nvPr>
        </p:nvSpPr>
        <p:spPr/>
        <p:txBody>
          <a:bodyPr/>
          <a:lstStyle/>
          <a:p>
            <a:pPr marL="457200" indent="-457200">
              <a:buFont typeface="+mj-lt"/>
              <a:buAutoNum type="arabicPeriod"/>
            </a:pPr>
            <a:r>
              <a:rPr lang="en-ZA" dirty="0"/>
              <a:t>Thermal Ionization Mass Spectrometer (TIMS)</a:t>
            </a:r>
          </a:p>
          <a:p>
            <a:pPr marL="457200" indent="-457200">
              <a:buFont typeface="+mj-lt"/>
              <a:buAutoNum type="arabicPeriod"/>
            </a:pPr>
            <a:r>
              <a:rPr lang="en-ZA" dirty="0"/>
              <a:t>Inductively Coupled Plasma Mass Spectrometer (ICP-MS)</a:t>
            </a:r>
          </a:p>
          <a:p>
            <a:pPr marL="457200" indent="-457200">
              <a:buFont typeface="+mj-lt"/>
              <a:buAutoNum type="arabicPeriod"/>
            </a:pPr>
            <a:r>
              <a:rPr lang="en-ZA" dirty="0"/>
              <a:t>Secondary Ion Mass Spectrometer (SIMS)</a:t>
            </a:r>
          </a:p>
          <a:p>
            <a:pPr marL="457200" indent="-457200">
              <a:buFont typeface="+mj-lt"/>
              <a:buAutoNum type="arabicPeriod"/>
            </a:pPr>
            <a:r>
              <a:rPr lang="en-ZA" dirty="0"/>
              <a:t>Accelerator Mass Spectrometer (AMS)</a:t>
            </a:r>
          </a:p>
          <a:p>
            <a:pPr marL="457200" indent="-457200">
              <a:buFont typeface="+mj-lt"/>
              <a:buAutoNum type="arabicPeriod"/>
            </a:pPr>
            <a:r>
              <a:rPr lang="en-ZA" dirty="0"/>
              <a:t>Gas Source Mass Spectrometer (GS-MS)</a:t>
            </a:r>
          </a:p>
        </p:txBody>
      </p:sp>
    </p:spTree>
    <p:extLst>
      <p:ext uri="{BB962C8B-B14F-4D97-AF65-F5344CB8AC3E}">
        <p14:creationId xmlns:p14="http://schemas.microsoft.com/office/powerpoint/2010/main" val="4009268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47F57-6B56-EEB0-BD2A-0D2E5B2466BC}"/>
              </a:ext>
            </a:extLst>
          </p:cNvPr>
          <p:cNvSpPr>
            <a:spLocks noGrp="1"/>
          </p:cNvSpPr>
          <p:nvPr>
            <p:ph type="title"/>
          </p:nvPr>
        </p:nvSpPr>
        <p:spPr>
          <a:xfrm>
            <a:off x="1097280" y="286603"/>
            <a:ext cx="10058400" cy="1450757"/>
          </a:xfrm>
        </p:spPr>
        <p:txBody>
          <a:bodyPr anchor="b">
            <a:normAutofit/>
          </a:bodyPr>
          <a:lstStyle/>
          <a:p>
            <a:r>
              <a:rPr lang="en-ZA" dirty="0"/>
              <a:t>Thermal Ionization Mass Spectrometer (TIMS)</a:t>
            </a:r>
          </a:p>
        </p:txBody>
      </p:sp>
      <p:sp>
        <p:nvSpPr>
          <p:cNvPr id="3" name="Content Placeholder 2">
            <a:extLst>
              <a:ext uri="{FF2B5EF4-FFF2-40B4-BE49-F238E27FC236}">
                <a16:creationId xmlns:a16="http://schemas.microsoft.com/office/drawing/2014/main" id="{49FE92B7-1BA3-91AF-FBCA-0884870889F4}"/>
              </a:ext>
            </a:extLst>
          </p:cNvPr>
          <p:cNvSpPr>
            <a:spLocks noGrp="1"/>
          </p:cNvSpPr>
          <p:nvPr>
            <p:ph sz="half" idx="1"/>
          </p:nvPr>
        </p:nvSpPr>
        <p:spPr>
          <a:xfrm>
            <a:off x="1097280" y="2120900"/>
            <a:ext cx="4639736" cy="3748193"/>
          </a:xfrm>
        </p:spPr>
        <p:txBody>
          <a:bodyPr>
            <a:normAutofit/>
          </a:bodyPr>
          <a:lstStyle/>
          <a:p>
            <a:pPr>
              <a:lnSpc>
                <a:spcPct val="100000"/>
              </a:lnSpc>
            </a:pPr>
            <a:r>
              <a:rPr lang="en-ZA" sz="1600"/>
              <a:t>Applications: </a:t>
            </a:r>
          </a:p>
          <a:p>
            <a:pPr>
              <a:lnSpc>
                <a:spcPct val="100000"/>
              </a:lnSpc>
            </a:pPr>
            <a:r>
              <a:rPr lang="en-ZA" sz="1600"/>
              <a:t>U-Pb, </a:t>
            </a:r>
            <a:r>
              <a:rPr lang="en-ZA" sz="1600" err="1"/>
              <a:t>Sm</a:t>
            </a:r>
            <a:r>
              <a:rPr lang="en-ZA" sz="1600"/>
              <a:t>-Nd, Rb-Sr, and Lu-Hf geochronology and isotope geochemistry.</a:t>
            </a:r>
          </a:p>
          <a:p>
            <a:pPr>
              <a:lnSpc>
                <a:spcPct val="100000"/>
              </a:lnSpc>
            </a:pPr>
            <a:endParaRPr lang="en-ZA" sz="1600"/>
          </a:p>
          <a:p>
            <a:pPr>
              <a:lnSpc>
                <a:spcPct val="100000"/>
              </a:lnSpc>
            </a:pPr>
            <a:r>
              <a:rPr lang="en-ZA" sz="1600"/>
              <a:t>Working Principle: Sample ions are generated by heating, and isotopic ratios are determined by their mass-to-charge ratio.</a:t>
            </a:r>
          </a:p>
          <a:p>
            <a:pPr>
              <a:lnSpc>
                <a:spcPct val="100000"/>
              </a:lnSpc>
            </a:pPr>
            <a:endParaRPr lang="en-ZA" sz="1600"/>
          </a:p>
          <a:p>
            <a:pPr>
              <a:lnSpc>
                <a:spcPct val="100000"/>
              </a:lnSpc>
            </a:pPr>
            <a:r>
              <a:rPr lang="en-ZA" sz="1600"/>
              <a:t>Key Features: High precision for radiogenic isotope ratios, making it ideal for dating minerals such as zircons, carbonates, and silicates.</a:t>
            </a:r>
          </a:p>
        </p:txBody>
      </p:sp>
      <p:pic>
        <p:nvPicPr>
          <p:cNvPr id="5" name="Picture 4">
            <a:extLst>
              <a:ext uri="{FF2B5EF4-FFF2-40B4-BE49-F238E27FC236}">
                <a16:creationId xmlns:a16="http://schemas.microsoft.com/office/drawing/2014/main" id="{C9A2C9B5-B6CC-B79E-894F-9846E686D15C}"/>
              </a:ext>
            </a:extLst>
          </p:cNvPr>
          <p:cNvPicPr>
            <a:picLocks noChangeAspect="1"/>
          </p:cNvPicPr>
          <p:nvPr/>
        </p:nvPicPr>
        <p:blipFill>
          <a:blip r:embed="rId2"/>
          <a:stretch>
            <a:fillRect/>
          </a:stretch>
        </p:blipFill>
        <p:spPr>
          <a:xfrm>
            <a:off x="6515944" y="2255096"/>
            <a:ext cx="4639736" cy="3479802"/>
          </a:xfrm>
          <a:prstGeom prst="rect">
            <a:avLst/>
          </a:prstGeom>
          <a:noFill/>
        </p:spPr>
      </p:pic>
    </p:spTree>
    <p:extLst>
      <p:ext uri="{BB962C8B-B14F-4D97-AF65-F5344CB8AC3E}">
        <p14:creationId xmlns:p14="http://schemas.microsoft.com/office/powerpoint/2010/main" val="2805950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AC40837-18AE-A643-EDF5-0084B6528AB2}"/>
              </a:ext>
            </a:extLst>
          </p:cNvPr>
          <p:cNvSpPr txBox="1"/>
          <p:nvPr/>
        </p:nvSpPr>
        <p:spPr>
          <a:xfrm>
            <a:off x="643466" y="786383"/>
            <a:ext cx="3517567" cy="2093975"/>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600" b="0" i="0" kern="1200" spc="-50" baseline="0">
                <a:solidFill>
                  <a:srgbClr val="FFFFFF"/>
                </a:solidFill>
                <a:latin typeface="+mj-lt"/>
                <a:ea typeface="+mj-ea"/>
                <a:cs typeface="+mj-cs"/>
              </a:rPr>
              <a:t>Gas Source Mass Spectrometer (GS-MS)</a:t>
            </a:r>
          </a:p>
        </p:txBody>
      </p:sp>
      <p:pic>
        <p:nvPicPr>
          <p:cNvPr id="6" name="Picture 5">
            <a:extLst>
              <a:ext uri="{FF2B5EF4-FFF2-40B4-BE49-F238E27FC236}">
                <a16:creationId xmlns:a16="http://schemas.microsoft.com/office/drawing/2014/main" id="{F4F6A92A-FDFA-585D-9500-6979D822D148}"/>
              </a:ext>
            </a:extLst>
          </p:cNvPr>
          <p:cNvPicPr>
            <a:picLocks noChangeAspect="1"/>
          </p:cNvPicPr>
          <p:nvPr/>
        </p:nvPicPr>
        <p:blipFill>
          <a:blip r:embed="rId2"/>
          <a:stretch>
            <a:fillRect/>
          </a:stretch>
        </p:blipFill>
        <p:spPr>
          <a:xfrm>
            <a:off x="5458984" y="1600160"/>
            <a:ext cx="5928344" cy="3720035"/>
          </a:xfrm>
          <a:prstGeom prst="rect">
            <a:avLst/>
          </a:prstGeom>
          <a:noFill/>
        </p:spPr>
      </p:pic>
      <p:sp>
        <p:nvSpPr>
          <p:cNvPr id="3" name="TextBox 2">
            <a:extLst>
              <a:ext uri="{FF2B5EF4-FFF2-40B4-BE49-F238E27FC236}">
                <a16:creationId xmlns:a16="http://schemas.microsoft.com/office/drawing/2014/main" id="{10C9A614-3B82-BBA3-AF18-CE8CE355DCA5}"/>
              </a:ext>
            </a:extLst>
          </p:cNvPr>
          <p:cNvSpPr txBox="1"/>
          <p:nvPr/>
        </p:nvSpPr>
        <p:spPr>
          <a:xfrm>
            <a:off x="643465" y="3043050"/>
            <a:ext cx="3517567" cy="3064505"/>
          </a:xfrm>
          <a:prstGeom prst="rect">
            <a:avLst/>
          </a:prstGeom>
        </p:spPr>
        <p:txBody>
          <a:bodyPr vert="horz" lIns="91440" tIns="45720" rIns="91440" bIns="45720" rtlCol="0">
            <a:normAutofit/>
          </a:bodyPr>
          <a:lstStyle/>
          <a:p>
            <a:pPr>
              <a:spcBef>
                <a:spcPts val="1200"/>
              </a:spcBef>
              <a:spcAft>
                <a:spcPts val="200"/>
              </a:spcAft>
              <a:buClr>
                <a:schemeClr val="accent1"/>
              </a:buClr>
              <a:buSzPct val="100000"/>
            </a:pPr>
            <a:r>
              <a:rPr lang="en-US" sz="1700" kern="1200">
                <a:solidFill>
                  <a:srgbClr val="FFFFFF"/>
                </a:solidFill>
                <a:latin typeface="+mn-lt"/>
                <a:ea typeface="+mn-ea"/>
                <a:cs typeface="+mn-cs"/>
              </a:rPr>
              <a:t>Applications: Stable isotope analysis (e.g., δ13C, δ18O, δD) in gases such as CO2, CH4, or water vapor.Working Principle: Gaseous samples are ionized and their isotopic ratios are measured by separating ions according to their mass-to-charge ratios.Key Features: Used extensively in paleoclimate studies, hydrology, and carbon cycle research.</a:t>
            </a:r>
          </a:p>
        </p:txBody>
      </p:sp>
    </p:spTree>
    <p:extLst>
      <p:ext uri="{BB962C8B-B14F-4D97-AF65-F5344CB8AC3E}">
        <p14:creationId xmlns:p14="http://schemas.microsoft.com/office/powerpoint/2010/main" val="2006224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101FC73-0348-EDDF-D943-73CB2BF6E78A}"/>
              </a:ext>
            </a:extLst>
          </p:cNvPr>
          <p:cNvSpPr>
            <a:spLocks noGrp="1"/>
          </p:cNvSpPr>
          <p:nvPr>
            <p:ph type="title"/>
          </p:nvPr>
        </p:nvSpPr>
        <p:spPr>
          <a:xfrm>
            <a:off x="643466" y="786383"/>
            <a:ext cx="3517567" cy="2093975"/>
          </a:xfrm>
        </p:spPr>
        <p:txBody>
          <a:bodyPr>
            <a:normAutofit fontScale="90000"/>
          </a:bodyPr>
          <a:lstStyle/>
          <a:p>
            <a:r>
              <a:rPr lang="en-US" kern="1200" dirty="0">
                <a:solidFill>
                  <a:srgbClr val="FFFFFF"/>
                </a:solidFill>
                <a:latin typeface="+mn-lt"/>
                <a:ea typeface="+mn-ea"/>
                <a:cs typeface="+mn-cs"/>
              </a:rPr>
              <a:t>Secondary Ion Mass Spectrometer (SIMS)</a:t>
            </a:r>
            <a:br>
              <a:rPr lang="en-US" kern="1200" dirty="0">
                <a:solidFill>
                  <a:srgbClr val="FFFFFF"/>
                </a:solidFill>
                <a:latin typeface="+mn-lt"/>
                <a:ea typeface="+mn-ea"/>
                <a:cs typeface="+mn-cs"/>
              </a:rPr>
            </a:br>
            <a:endParaRPr lang="en-US" dirty="0"/>
          </a:p>
        </p:txBody>
      </p:sp>
      <p:pic>
        <p:nvPicPr>
          <p:cNvPr id="2" name="Picture 1" descr="A person working in a factory&#10;&#10;Description automatically generated">
            <a:extLst>
              <a:ext uri="{FF2B5EF4-FFF2-40B4-BE49-F238E27FC236}">
                <a16:creationId xmlns:a16="http://schemas.microsoft.com/office/drawing/2014/main" id="{5763F711-2163-91CA-1710-507F9F86792B}"/>
              </a:ext>
            </a:extLst>
          </p:cNvPr>
          <p:cNvPicPr>
            <a:picLocks noChangeAspect="1"/>
          </p:cNvPicPr>
          <p:nvPr/>
        </p:nvPicPr>
        <p:blipFill>
          <a:blip r:embed="rId2"/>
          <a:srcRect l="4187" r="11837" b="-1"/>
          <a:stretch/>
        </p:blipFill>
        <p:spPr>
          <a:xfrm>
            <a:off x="5458984" y="812799"/>
            <a:ext cx="5928344" cy="5294757"/>
          </a:xfrm>
          <a:prstGeom prst="rect">
            <a:avLst/>
          </a:prstGeom>
          <a:noFill/>
        </p:spPr>
      </p:pic>
      <p:sp>
        <p:nvSpPr>
          <p:cNvPr id="6" name="TextBox 5">
            <a:extLst>
              <a:ext uri="{FF2B5EF4-FFF2-40B4-BE49-F238E27FC236}">
                <a16:creationId xmlns:a16="http://schemas.microsoft.com/office/drawing/2014/main" id="{577F40D4-DF17-631F-0885-28669B15A8D8}"/>
              </a:ext>
            </a:extLst>
          </p:cNvPr>
          <p:cNvSpPr txBox="1"/>
          <p:nvPr/>
        </p:nvSpPr>
        <p:spPr>
          <a:xfrm>
            <a:off x="643465" y="3043050"/>
            <a:ext cx="3517567" cy="3064505"/>
          </a:xfrm>
          <a:prstGeom prst="rect">
            <a:avLst/>
          </a:prstGeom>
        </p:spPr>
        <p:txBody>
          <a:bodyPr vert="horz" lIns="91440" tIns="45720" rIns="91440" bIns="45720" rtlCol="0">
            <a:normAutofit fontScale="92500" lnSpcReduction="20000"/>
          </a:bodyPr>
          <a:lstStyle/>
          <a:p>
            <a:pPr>
              <a:lnSpc>
                <a:spcPct val="110000"/>
              </a:lnSpc>
              <a:spcBef>
                <a:spcPts val="1200"/>
              </a:spcBef>
              <a:spcAft>
                <a:spcPts val="200"/>
              </a:spcAft>
              <a:buClr>
                <a:schemeClr val="accent1"/>
              </a:buClr>
              <a:buSzPct val="100000"/>
            </a:pPr>
            <a:r>
              <a:rPr lang="en-ZA" kern="1200" dirty="0">
                <a:solidFill>
                  <a:srgbClr val="FFFFFF"/>
                </a:solidFill>
                <a:latin typeface="+mn-lt"/>
                <a:ea typeface="+mn-ea"/>
                <a:cs typeface="+mn-cs"/>
              </a:rPr>
              <a:t>Applications: In situ U-Pb dating, stable isotope analysis (e.g., O, H, C isotopes), trace element and isotopic analysis of </a:t>
            </a:r>
            <a:r>
              <a:rPr lang="en-ZA" kern="1200" dirty="0" err="1">
                <a:solidFill>
                  <a:srgbClr val="FFFFFF"/>
                </a:solidFill>
                <a:latin typeface="+mn-lt"/>
                <a:ea typeface="+mn-ea"/>
                <a:cs typeface="+mn-cs"/>
              </a:rPr>
              <a:t>minerals.Working</a:t>
            </a:r>
            <a:r>
              <a:rPr lang="en-ZA" kern="1200" dirty="0">
                <a:solidFill>
                  <a:srgbClr val="FFFFFF"/>
                </a:solidFill>
                <a:latin typeface="+mn-lt"/>
                <a:ea typeface="+mn-ea"/>
                <a:cs typeface="+mn-cs"/>
              </a:rPr>
              <a:t> Principle: A focused ion beam is used to sputter atoms from a sample surface, and the ejected ions are measured to determine isotopic </a:t>
            </a:r>
            <a:r>
              <a:rPr lang="en-ZA" kern="1200" dirty="0" err="1">
                <a:solidFill>
                  <a:srgbClr val="FFFFFF"/>
                </a:solidFill>
                <a:latin typeface="+mn-lt"/>
                <a:ea typeface="+mn-ea"/>
                <a:cs typeface="+mn-cs"/>
              </a:rPr>
              <a:t>ratios.Key</a:t>
            </a:r>
            <a:r>
              <a:rPr lang="en-ZA" kern="1200" dirty="0">
                <a:solidFill>
                  <a:srgbClr val="FFFFFF"/>
                </a:solidFill>
                <a:latin typeface="+mn-lt"/>
                <a:ea typeface="+mn-ea"/>
                <a:cs typeface="+mn-cs"/>
              </a:rPr>
              <a:t> Features: High spatial resolution, enabling analysis of specific mineral phases and inclusions.</a:t>
            </a:r>
            <a:endParaRPr lang="en-US" kern="1200" dirty="0">
              <a:solidFill>
                <a:srgbClr val="FFFFFF"/>
              </a:solidFill>
              <a:latin typeface="+mn-lt"/>
              <a:ea typeface="+mn-ea"/>
              <a:cs typeface="+mn-cs"/>
            </a:endParaRPr>
          </a:p>
        </p:txBody>
      </p:sp>
    </p:spTree>
    <p:extLst>
      <p:ext uri="{BB962C8B-B14F-4D97-AF65-F5344CB8AC3E}">
        <p14:creationId xmlns:p14="http://schemas.microsoft.com/office/powerpoint/2010/main" val="906802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adiocarbon mass spectrometer (AMS) - Stock Image - C029/0710 - Science  Photo Library">
            <a:extLst>
              <a:ext uri="{FF2B5EF4-FFF2-40B4-BE49-F238E27FC236}">
                <a16:creationId xmlns:a16="http://schemas.microsoft.com/office/drawing/2014/main" id="{845627B0-C30D-A969-2C80-C5F106FE31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315" b="23495"/>
          <a:stretch/>
        </p:blipFill>
        <p:spPr bwMode="auto">
          <a:xfrm>
            <a:off x="15" y="10"/>
            <a:ext cx="12191985" cy="4578340"/>
          </a:xfrm>
          <a:prstGeom prst="rect">
            <a:avLst/>
          </a:prstGeom>
          <a:solidFill>
            <a:srgbClr val="FFFFFF"/>
          </a:solidFill>
        </p:spPr>
      </p:pic>
      <p:sp>
        <p:nvSpPr>
          <p:cNvPr id="2" name="Title 1">
            <a:extLst>
              <a:ext uri="{FF2B5EF4-FFF2-40B4-BE49-F238E27FC236}">
                <a16:creationId xmlns:a16="http://schemas.microsoft.com/office/drawing/2014/main" id="{2AC614E0-3559-F01C-AE94-0DFA44615DC2}"/>
              </a:ext>
            </a:extLst>
          </p:cNvPr>
          <p:cNvSpPr>
            <a:spLocks noGrp="1"/>
          </p:cNvSpPr>
          <p:nvPr>
            <p:ph type="title"/>
          </p:nvPr>
        </p:nvSpPr>
        <p:spPr>
          <a:xfrm>
            <a:off x="1097279" y="4799362"/>
            <a:ext cx="10113645" cy="743682"/>
          </a:xfrm>
        </p:spPr>
        <p:txBody>
          <a:bodyPr anchor="b">
            <a:normAutofit/>
          </a:bodyPr>
          <a:lstStyle/>
          <a:p>
            <a:r>
              <a:rPr lang="en-ZA" dirty="0"/>
              <a:t>Accelerator Mass Spectrometer (AMS)</a:t>
            </a:r>
          </a:p>
        </p:txBody>
      </p:sp>
      <p:sp>
        <p:nvSpPr>
          <p:cNvPr id="3" name="Content Placeholder 2">
            <a:extLst>
              <a:ext uri="{FF2B5EF4-FFF2-40B4-BE49-F238E27FC236}">
                <a16:creationId xmlns:a16="http://schemas.microsoft.com/office/drawing/2014/main" id="{EC3F5AB0-4023-AD23-CE4E-FBC0F6A739DF}"/>
              </a:ext>
            </a:extLst>
          </p:cNvPr>
          <p:cNvSpPr>
            <a:spLocks noGrp="1"/>
          </p:cNvSpPr>
          <p:nvPr>
            <p:ph type="body" sz="half" idx="2"/>
          </p:nvPr>
        </p:nvSpPr>
        <p:spPr>
          <a:xfrm>
            <a:off x="1097279" y="5715000"/>
            <a:ext cx="10113264" cy="609600"/>
          </a:xfrm>
        </p:spPr>
        <p:txBody>
          <a:bodyPr>
            <a:normAutofit/>
          </a:bodyPr>
          <a:lstStyle/>
          <a:p>
            <a:pPr>
              <a:lnSpc>
                <a:spcPct val="100000"/>
              </a:lnSpc>
            </a:pPr>
            <a:r>
              <a:rPr lang="en-ZA" sz="1000"/>
              <a:t>Applications: Radiocarbon dating, cosmogenic nuclide dating (e.g., 10Be, 26Al), and isotopic studies in paleoenvironmental research.</a:t>
            </a:r>
          </a:p>
          <a:p>
            <a:pPr>
              <a:lnSpc>
                <a:spcPct val="100000"/>
              </a:lnSpc>
            </a:pPr>
            <a:r>
              <a:rPr lang="en-ZA" sz="1000"/>
              <a:t>Working Principle: Measures the ratios of rare isotopes by accelerating ions to extremely high kinetic energies and separating them based on mass and charge.</a:t>
            </a:r>
          </a:p>
          <a:p>
            <a:pPr>
              <a:lnSpc>
                <a:spcPct val="100000"/>
              </a:lnSpc>
            </a:pPr>
            <a:r>
              <a:rPr lang="en-ZA" sz="1000"/>
              <a:t>Key Features: Capable of detecting very low concentrations of long-lived isotopes, making it ideal for radiocarbon and cosmogenic isotope studies.</a:t>
            </a:r>
          </a:p>
        </p:txBody>
      </p:sp>
    </p:spTree>
    <p:extLst>
      <p:ext uri="{BB962C8B-B14F-4D97-AF65-F5344CB8AC3E}">
        <p14:creationId xmlns:p14="http://schemas.microsoft.com/office/powerpoint/2010/main" val="2784083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6A13BC7-7CF5-5A30-C027-79FF5ADA5F7A}"/>
              </a:ext>
            </a:extLst>
          </p:cNvPr>
          <p:cNvSpPr>
            <a:spLocks noGrp="1"/>
          </p:cNvSpPr>
          <p:nvPr>
            <p:ph type="title"/>
          </p:nvPr>
        </p:nvSpPr>
        <p:spPr>
          <a:xfrm>
            <a:off x="643466" y="786383"/>
            <a:ext cx="3517567" cy="2093975"/>
          </a:xfrm>
        </p:spPr>
        <p:txBody>
          <a:bodyPr/>
          <a:lstStyle/>
          <a:p>
            <a:r>
              <a:rPr lang="en-US" sz="3600" kern="1200" dirty="0">
                <a:solidFill>
                  <a:srgbClr val="FFFFFF"/>
                </a:solidFill>
                <a:latin typeface="+mn-lt"/>
                <a:ea typeface="+mn-ea"/>
                <a:cs typeface="+mn-cs"/>
              </a:rPr>
              <a:t>Multi-Collector ICP-MS (MC-ICP-MS)</a:t>
            </a:r>
            <a:endParaRPr lang="en-US" dirty="0"/>
          </a:p>
        </p:txBody>
      </p:sp>
      <p:pic>
        <p:nvPicPr>
          <p:cNvPr id="2" name="Picture 1" descr="A room with white equipment&#10;&#10;Description automatically generated with medium confidence">
            <a:extLst>
              <a:ext uri="{FF2B5EF4-FFF2-40B4-BE49-F238E27FC236}">
                <a16:creationId xmlns:a16="http://schemas.microsoft.com/office/drawing/2014/main" id="{C9F29099-AF79-B8EC-D8E2-5DD039C18A55}"/>
              </a:ext>
            </a:extLst>
          </p:cNvPr>
          <p:cNvPicPr>
            <a:picLocks noChangeAspect="1"/>
          </p:cNvPicPr>
          <p:nvPr/>
        </p:nvPicPr>
        <p:blipFill>
          <a:blip r:embed="rId2"/>
          <a:stretch>
            <a:fillRect/>
          </a:stretch>
        </p:blipFill>
        <p:spPr>
          <a:xfrm>
            <a:off x="5458984" y="1733547"/>
            <a:ext cx="5928344" cy="3453260"/>
          </a:xfrm>
          <a:prstGeom prst="rect">
            <a:avLst/>
          </a:prstGeom>
          <a:noFill/>
        </p:spPr>
      </p:pic>
      <p:sp>
        <p:nvSpPr>
          <p:cNvPr id="4" name="TextBox 3">
            <a:extLst>
              <a:ext uri="{FF2B5EF4-FFF2-40B4-BE49-F238E27FC236}">
                <a16:creationId xmlns:a16="http://schemas.microsoft.com/office/drawing/2014/main" id="{35AB9E86-7B16-D31C-7545-589ACFF65C83}"/>
              </a:ext>
            </a:extLst>
          </p:cNvPr>
          <p:cNvSpPr txBox="1"/>
          <p:nvPr/>
        </p:nvSpPr>
        <p:spPr>
          <a:xfrm>
            <a:off x="643465" y="3043050"/>
            <a:ext cx="3517567" cy="3064505"/>
          </a:xfrm>
          <a:prstGeom prst="rect">
            <a:avLst/>
          </a:prstGeom>
        </p:spPr>
        <p:txBody>
          <a:bodyPr vert="horz" lIns="91440" tIns="45720" rIns="91440" bIns="45720" rtlCol="0">
            <a:normAutofit/>
          </a:bodyPr>
          <a:lstStyle/>
          <a:p>
            <a:pPr>
              <a:spcBef>
                <a:spcPts val="1200"/>
              </a:spcBef>
              <a:spcAft>
                <a:spcPts val="200"/>
              </a:spcAft>
              <a:buClr>
                <a:schemeClr val="accent1"/>
              </a:buClr>
              <a:buSzPct val="100000"/>
            </a:pPr>
            <a:r>
              <a:rPr lang="en-US" sz="1500" kern="1200" dirty="0">
                <a:solidFill>
                  <a:srgbClr val="FFFFFF"/>
                </a:solidFill>
                <a:latin typeface="+mn-lt"/>
                <a:ea typeface="+mn-ea"/>
                <a:cs typeface="+mn-cs"/>
              </a:rPr>
              <a:t>Applications: High-precision isotope ratio analysis (e.g., Sr, Nd, Hf, Pb isotopes) in both solid and liquid </a:t>
            </a:r>
            <a:r>
              <a:rPr lang="en-US" sz="1500" kern="1200" dirty="0" err="1">
                <a:solidFill>
                  <a:srgbClr val="FFFFFF"/>
                </a:solidFill>
                <a:latin typeface="+mn-lt"/>
                <a:ea typeface="+mn-ea"/>
                <a:cs typeface="+mn-cs"/>
              </a:rPr>
              <a:t>samples.Working</a:t>
            </a:r>
            <a:r>
              <a:rPr lang="en-US" sz="1500" kern="1200" dirty="0">
                <a:solidFill>
                  <a:srgbClr val="FFFFFF"/>
                </a:solidFill>
                <a:latin typeface="+mn-lt"/>
                <a:ea typeface="+mn-ea"/>
                <a:cs typeface="+mn-cs"/>
              </a:rPr>
              <a:t> Principle: Similar to ICP-MS, but equipped with multiple detectors that simultaneously measure different isotopes, enhancing </a:t>
            </a:r>
            <a:r>
              <a:rPr lang="en-US" sz="1500" kern="1200" dirty="0" err="1">
                <a:solidFill>
                  <a:srgbClr val="FFFFFF"/>
                </a:solidFill>
                <a:latin typeface="+mn-lt"/>
                <a:ea typeface="+mn-ea"/>
                <a:cs typeface="+mn-cs"/>
              </a:rPr>
              <a:t>precision.Key</a:t>
            </a:r>
            <a:r>
              <a:rPr lang="en-US" sz="1500" kern="1200" dirty="0">
                <a:solidFill>
                  <a:srgbClr val="FFFFFF"/>
                </a:solidFill>
                <a:latin typeface="+mn-lt"/>
                <a:ea typeface="+mn-ea"/>
                <a:cs typeface="+mn-cs"/>
              </a:rPr>
              <a:t> Features: Widely used for isotopic studies in geochronology, crustal evolution, and provenance analysis.</a:t>
            </a:r>
          </a:p>
        </p:txBody>
      </p:sp>
    </p:spTree>
    <p:extLst>
      <p:ext uri="{BB962C8B-B14F-4D97-AF65-F5344CB8AC3E}">
        <p14:creationId xmlns:p14="http://schemas.microsoft.com/office/powerpoint/2010/main" val="1567952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ADD5C82-AA31-A850-556B-72FBD7818A1D}"/>
              </a:ext>
            </a:extLst>
          </p:cNvPr>
          <p:cNvSpPr>
            <a:spLocks noGrp="1"/>
          </p:cNvSpPr>
          <p:nvPr>
            <p:ph type="title"/>
          </p:nvPr>
        </p:nvSpPr>
        <p:spPr>
          <a:xfrm>
            <a:off x="1097280" y="286603"/>
            <a:ext cx="10058400" cy="1450757"/>
          </a:xfrm>
        </p:spPr>
        <p:txBody>
          <a:bodyPr/>
          <a:lstStyle/>
          <a:p>
            <a:r>
              <a:rPr lang="en-US" dirty="0"/>
              <a:t>What is Isotope Mass Spectrometry?</a:t>
            </a:r>
          </a:p>
        </p:txBody>
      </p:sp>
      <p:sp>
        <p:nvSpPr>
          <p:cNvPr id="3" name="TextBox 2">
            <a:extLst>
              <a:ext uri="{FF2B5EF4-FFF2-40B4-BE49-F238E27FC236}">
                <a16:creationId xmlns:a16="http://schemas.microsoft.com/office/drawing/2014/main" id="{F5129641-FC43-1379-02CE-7477D9B0C647}"/>
              </a:ext>
            </a:extLst>
          </p:cNvPr>
          <p:cNvSpPr txBox="1"/>
          <p:nvPr/>
        </p:nvSpPr>
        <p:spPr>
          <a:xfrm>
            <a:off x="1097279" y="2326120"/>
            <a:ext cx="10058400" cy="3416320"/>
          </a:xfrm>
          <a:prstGeom prst="rect">
            <a:avLst/>
          </a:prstGeom>
          <a:noFill/>
        </p:spPr>
        <p:txBody>
          <a:bodyPr wrap="square">
            <a:spAutoFit/>
          </a:bodyPr>
          <a:lstStyle/>
          <a:p>
            <a:r>
              <a:rPr lang="en-ZA" dirty="0"/>
              <a:t>Isotope mass spectrometry is a powerful and precise analytical technique used to measure the relative abundances of different isotopes within a sample.</a:t>
            </a:r>
          </a:p>
          <a:p>
            <a:endParaRPr lang="en-ZA" dirty="0"/>
          </a:p>
          <a:p>
            <a:r>
              <a:rPr lang="en-ZA" dirty="0"/>
              <a:t>It offers insights into both the isotopic composition and processes that govern elemental </a:t>
            </a:r>
            <a:r>
              <a:rPr lang="en-ZA" dirty="0" err="1"/>
              <a:t>behavior</a:t>
            </a:r>
            <a:r>
              <a:rPr lang="en-ZA" dirty="0"/>
              <a:t>. </a:t>
            </a:r>
          </a:p>
          <a:p>
            <a:endParaRPr lang="en-ZA" dirty="0"/>
          </a:p>
          <a:p>
            <a:r>
              <a:rPr lang="en-ZA" dirty="0"/>
              <a:t>Isotopes, which are variants of the same element differing in the number of neutrons in their nuclei, have different atomic masses, allowing them to be separated and analysed using mass spectrometry.</a:t>
            </a:r>
          </a:p>
          <a:p>
            <a:endParaRPr lang="en-ZA" dirty="0"/>
          </a:p>
          <a:p>
            <a:r>
              <a:rPr lang="en-ZA" dirty="0">
                <a:highlight>
                  <a:srgbClr val="FFFF00"/>
                </a:highlight>
              </a:rPr>
              <a:t>Isotope mass spectrometry is distinguished by its high sensitivity, allowing for the detection of isotopes in very low concentrations. This precision makes it indispensable in studies requiring detailed isotopic information, providing insight into natural processes, material origins, and historical events on both atomic and planetary scales.</a:t>
            </a:r>
          </a:p>
        </p:txBody>
      </p:sp>
    </p:spTree>
    <p:extLst>
      <p:ext uri="{BB962C8B-B14F-4D97-AF65-F5344CB8AC3E}">
        <p14:creationId xmlns:p14="http://schemas.microsoft.com/office/powerpoint/2010/main" val="1832874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B1F13-63C9-A3B6-140F-8A1735161E6A}"/>
              </a:ext>
            </a:extLst>
          </p:cNvPr>
          <p:cNvSpPr>
            <a:spLocks noGrp="1"/>
          </p:cNvSpPr>
          <p:nvPr>
            <p:ph type="title"/>
          </p:nvPr>
        </p:nvSpPr>
        <p:spPr/>
        <p:txBody>
          <a:bodyPr/>
          <a:lstStyle/>
          <a:p>
            <a:r>
              <a:rPr lang="en-US" dirty="0"/>
              <a:t>Some Applications</a:t>
            </a:r>
            <a:endParaRPr lang="en-ZA" dirty="0"/>
          </a:p>
        </p:txBody>
      </p:sp>
      <p:sp>
        <p:nvSpPr>
          <p:cNvPr id="6" name="TextBox 5">
            <a:extLst>
              <a:ext uri="{FF2B5EF4-FFF2-40B4-BE49-F238E27FC236}">
                <a16:creationId xmlns:a16="http://schemas.microsoft.com/office/drawing/2014/main" id="{24F57F9A-B7C7-3E87-A914-9EF3952052CA}"/>
              </a:ext>
            </a:extLst>
          </p:cNvPr>
          <p:cNvSpPr txBox="1"/>
          <p:nvPr/>
        </p:nvSpPr>
        <p:spPr>
          <a:xfrm>
            <a:off x="976940" y="1952799"/>
            <a:ext cx="10178739" cy="3416320"/>
          </a:xfrm>
          <a:prstGeom prst="rect">
            <a:avLst/>
          </a:prstGeom>
          <a:noFill/>
        </p:spPr>
        <p:txBody>
          <a:bodyPr wrap="square">
            <a:spAutoFit/>
          </a:bodyPr>
          <a:lstStyle/>
          <a:p>
            <a:r>
              <a:rPr lang="en-ZA" b="1" dirty="0"/>
              <a:t>Geochronology: </a:t>
            </a:r>
            <a:r>
              <a:rPr lang="en-ZA" dirty="0"/>
              <a:t>By measuring isotopic ratios of radioactive parent and daughter isotopes (e.g., U-Pb, Rb-Sr systems), researchers can determine the age of rocks, minerals, and meteorites.</a:t>
            </a:r>
          </a:p>
          <a:p>
            <a:endParaRPr lang="en-ZA" dirty="0"/>
          </a:p>
          <a:p>
            <a:r>
              <a:rPr lang="en-ZA" b="1" dirty="0"/>
              <a:t>Paleoclimatology: </a:t>
            </a:r>
            <a:r>
              <a:rPr lang="en-ZA" dirty="0"/>
              <a:t>The ratios of stable isotopes (e.g., </a:t>
            </a:r>
            <a:r>
              <a:rPr lang="en-ZA" dirty="0">
                <a:solidFill>
                  <a:srgbClr val="FF0000"/>
                </a:solidFill>
              </a:rPr>
              <a:t>oxygen and carbon isotopes</a:t>
            </a:r>
            <a:r>
              <a:rPr lang="en-ZA" dirty="0"/>
              <a:t>) are used to reconstruct </a:t>
            </a:r>
            <a:r>
              <a:rPr lang="en-ZA" dirty="0">
                <a:solidFill>
                  <a:srgbClr val="FF0000"/>
                </a:solidFill>
              </a:rPr>
              <a:t>past climate conditions</a:t>
            </a:r>
            <a:r>
              <a:rPr lang="en-ZA" dirty="0"/>
              <a:t>, as isotopic fractionation in natural processes records temperature and environmental changes over time.</a:t>
            </a:r>
          </a:p>
          <a:p>
            <a:endParaRPr lang="en-ZA" dirty="0"/>
          </a:p>
          <a:p>
            <a:r>
              <a:rPr lang="en-ZA" b="1" dirty="0"/>
              <a:t>Biogeochemistry: </a:t>
            </a:r>
            <a:r>
              <a:rPr lang="en-ZA" dirty="0"/>
              <a:t>Isotopic analyses help trace nutrient cycles in ecosystems, track pollutant sources, and study metabolic pathways in biological systems.</a:t>
            </a:r>
          </a:p>
          <a:p>
            <a:endParaRPr lang="en-ZA" dirty="0"/>
          </a:p>
          <a:p>
            <a:r>
              <a:rPr lang="en-ZA" b="1" dirty="0"/>
              <a:t>Forensic Science: </a:t>
            </a:r>
            <a:r>
              <a:rPr lang="en-ZA" dirty="0"/>
              <a:t>Isotope ratios can be used to trace the origin of materials, such as food products or drugs, and assist in criminal investigations by linking evidence to specific geographic locations.</a:t>
            </a:r>
          </a:p>
        </p:txBody>
      </p:sp>
    </p:spTree>
    <p:extLst>
      <p:ext uri="{BB962C8B-B14F-4D97-AF65-F5344CB8AC3E}">
        <p14:creationId xmlns:p14="http://schemas.microsoft.com/office/powerpoint/2010/main" val="6137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37AA4-AE92-6826-FB95-60DE4B4BA998}"/>
              </a:ext>
            </a:extLst>
          </p:cNvPr>
          <p:cNvSpPr>
            <a:spLocks noGrp="1"/>
          </p:cNvSpPr>
          <p:nvPr>
            <p:ph type="title"/>
          </p:nvPr>
        </p:nvSpPr>
        <p:spPr/>
        <p:txBody>
          <a:bodyPr/>
          <a:lstStyle/>
          <a:p>
            <a:r>
              <a:rPr lang="en-US" dirty="0"/>
              <a:t>IONIZATION TYPES</a:t>
            </a:r>
            <a:endParaRPr lang="en-ZA" dirty="0"/>
          </a:p>
        </p:txBody>
      </p:sp>
      <p:sp>
        <p:nvSpPr>
          <p:cNvPr id="3" name="Content Placeholder 2">
            <a:extLst>
              <a:ext uri="{FF2B5EF4-FFF2-40B4-BE49-F238E27FC236}">
                <a16:creationId xmlns:a16="http://schemas.microsoft.com/office/drawing/2014/main" id="{0E32C190-B3C6-A00D-6BA6-5B83BB138CF1}"/>
              </a:ext>
            </a:extLst>
          </p:cNvPr>
          <p:cNvSpPr>
            <a:spLocks noGrp="1"/>
          </p:cNvSpPr>
          <p:nvPr>
            <p:ph idx="1"/>
          </p:nvPr>
        </p:nvSpPr>
        <p:spPr/>
        <p:txBody>
          <a:bodyPr>
            <a:normAutofit fontScale="85000" lnSpcReduction="10000"/>
          </a:bodyPr>
          <a:lstStyle/>
          <a:p>
            <a:r>
              <a:rPr lang="en-ZA" b="1" dirty="0"/>
              <a:t>1. Electron Ionization (EI)</a:t>
            </a:r>
          </a:p>
          <a:p>
            <a:r>
              <a:rPr lang="en-ZA" b="1" dirty="0"/>
              <a:t>2. Chemical Ionization (CI)</a:t>
            </a:r>
          </a:p>
          <a:p>
            <a:r>
              <a:rPr lang="en-ZA" b="1" dirty="0"/>
              <a:t>3. Electrospray Ionization (ESI)</a:t>
            </a:r>
          </a:p>
          <a:p>
            <a:r>
              <a:rPr lang="en-ZA" b="1" dirty="0"/>
              <a:t>4. Matrix-Assisted Laser Desorption/Ionization (MALDI)</a:t>
            </a:r>
          </a:p>
          <a:p>
            <a:r>
              <a:rPr lang="en-ZA" b="1" dirty="0">
                <a:highlight>
                  <a:srgbClr val="FFFF00"/>
                </a:highlight>
              </a:rPr>
              <a:t>5. Inductively Coupled Plasma (ICP) Ionization</a:t>
            </a:r>
          </a:p>
          <a:p>
            <a:r>
              <a:rPr lang="en-ZA" b="1" dirty="0"/>
              <a:t>6. Photoionization (PI)</a:t>
            </a:r>
          </a:p>
          <a:p>
            <a:r>
              <a:rPr lang="en-ZA" b="1" dirty="0"/>
              <a:t>7. Fast Atom Bombardment (FAB)</a:t>
            </a:r>
          </a:p>
          <a:p>
            <a:r>
              <a:rPr lang="en-ZA" b="1" dirty="0">
                <a:highlight>
                  <a:srgbClr val="FFFF00"/>
                </a:highlight>
              </a:rPr>
              <a:t>8. Thermal Ionization (TI)</a:t>
            </a:r>
          </a:p>
          <a:p>
            <a:r>
              <a:rPr lang="en-ZA" b="1" dirty="0">
                <a:highlight>
                  <a:srgbClr val="FFFF00"/>
                </a:highlight>
              </a:rPr>
              <a:t>9. Secondary Ion Mass Spectrometry (SIMS)</a:t>
            </a:r>
          </a:p>
          <a:p>
            <a:endParaRPr lang="en-ZA" dirty="0"/>
          </a:p>
        </p:txBody>
      </p:sp>
    </p:spTree>
    <p:extLst>
      <p:ext uri="{BB962C8B-B14F-4D97-AF65-F5344CB8AC3E}">
        <p14:creationId xmlns:p14="http://schemas.microsoft.com/office/powerpoint/2010/main" val="3470975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DA600-BB55-1F00-7789-A7A94E16B8B8}"/>
              </a:ext>
            </a:extLst>
          </p:cNvPr>
          <p:cNvSpPr>
            <a:spLocks noGrp="1"/>
          </p:cNvSpPr>
          <p:nvPr>
            <p:ph type="title"/>
          </p:nvPr>
        </p:nvSpPr>
        <p:spPr/>
        <p:txBody>
          <a:bodyPr/>
          <a:lstStyle/>
          <a:p>
            <a:r>
              <a:rPr lang="en-US" dirty="0"/>
              <a:t>THERMAL IONIZATION </a:t>
            </a:r>
            <a:endParaRPr lang="en-ZA" dirty="0"/>
          </a:p>
        </p:txBody>
      </p:sp>
      <p:sp>
        <p:nvSpPr>
          <p:cNvPr id="3" name="Content Placeholder 2">
            <a:extLst>
              <a:ext uri="{FF2B5EF4-FFF2-40B4-BE49-F238E27FC236}">
                <a16:creationId xmlns:a16="http://schemas.microsoft.com/office/drawing/2014/main" id="{AFBA8E0F-10BF-A0AC-090D-6F349B4858CE}"/>
              </a:ext>
            </a:extLst>
          </p:cNvPr>
          <p:cNvSpPr>
            <a:spLocks noGrp="1"/>
          </p:cNvSpPr>
          <p:nvPr>
            <p:ph idx="1"/>
          </p:nvPr>
        </p:nvSpPr>
        <p:spPr/>
        <p:txBody>
          <a:bodyPr>
            <a:normAutofit/>
          </a:bodyPr>
          <a:lstStyle/>
          <a:p>
            <a:r>
              <a:rPr lang="en-ZA" dirty="0"/>
              <a:t>Thermal ionization is a technique used in mass spectrometry to ionize atoms by heating a sample on a metal filament, typically made of materials like rhenium or tantalum. </a:t>
            </a:r>
          </a:p>
          <a:p>
            <a:r>
              <a:rPr lang="en-ZA" dirty="0"/>
              <a:t>As the sample is heated to high temperatures</a:t>
            </a:r>
            <a:r>
              <a:rPr lang="en-ZA" dirty="0">
                <a:highlight>
                  <a:srgbClr val="FFFF00"/>
                </a:highlight>
              </a:rPr>
              <a:t>, often exceeding 1,500°C, </a:t>
            </a:r>
            <a:r>
              <a:rPr lang="en-ZA" dirty="0"/>
              <a:t>atoms in the sample are vaporized and ionized as they lose or gain electrons. </a:t>
            </a:r>
          </a:p>
          <a:p>
            <a:r>
              <a:rPr lang="en-ZA" dirty="0"/>
              <a:t>Thermal ionization is widely used in isotopic ratio studies, such as uranium-lead (U-Pb) and strontium-neodymium (Sr-Nd) dating in geochronology, due to its high precision and sensitivity. This method is particularly valued for its ability to produce very stable and consistent ion beams, making it ideal for analysing radiogenic isotopes in geological and environmental research.</a:t>
            </a:r>
          </a:p>
        </p:txBody>
      </p:sp>
      <p:pic>
        <p:nvPicPr>
          <p:cNvPr id="4" name="Picture 3">
            <a:extLst>
              <a:ext uri="{FF2B5EF4-FFF2-40B4-BE49-F238E27FC236}">
                <a16:creationId xmlns:a16="http://schemas.microsoft.com/office/drawing/2014/main" id="{89D2932B-9A3D-9084-BDCB-0F070DF976F1}"/>
              </a:ext>
            </a:extLst>
          </p:cNvPr>
          <p:cNvPicPr>
            <a:picLocks noChangeAspect="1"/>
          </p:cNvPicPr>
          <p:nvPr/>
        </p:nvPicPr>
        <p:blipFill>
          <a:blip r:embed="rId2"/>
          <a:srcRect l="20684" t="10417" r="15515" b="25333"/>
          <a:stretch/>
        </p:blipFill>
        <p:spPr>
          <a:xfrm>
            <a:off x="8679181" y="145293"/>
            <a:ext cx="2476499" cy="1687230"/>
          </a:xfrm>
          <a:prstGeom prst="rect">
            <a:avLst/>
          </a:prstGeom>
        </p:spPr>
      </p:pic>
      <p:pic>
        <p:nvPicPr>
          <p:cNvPr id="5" name="Picture 4">
            <a:extLst>
              <a:ext uri="{FF2B5EF4-FFF2-40B4-BE49-F238E27FC236}">
                <a16:creationId xmlns:a16="http://schemas.microsoft.com/office/drawing/2014/main" id="{A3BC22CB-E1F3-30AF-0A48-C40C64880EAB}"/>
              </a:ext>
            </a:extLst>
          </p:cNvPr>
          <p:cNvPicPr>
            <a:picLocks noChangeAspect="1"/>
          </p:cNvPicPr>
          <p:nvPr/>
        </p:nvPicPr>
        <p:blipFill>
          <a:blip r:embed="rId3"/>
          <a:stretch>
            <a:fillRect/>
          </a:stretch>
        </p:blipFill>
        <p:spPr>
          <a:xfrm>
            <a:off x="9801225" y="5057839"/>
            <a:ext cx="2390775" cy="1800161"/>
          </a:xfrm>
          <a:prstGeom prst="rect">
            <a:avLst/>
          </a:prstGeom>
        </p:spPr>
      </p:pic>
    </p:spTree>
    <p:extLst>
      <p:ext uri="{BB962C8B-B14F-4D97-AF65-F5344CB8AC3E}">
        <p14:creationId xmlns:p14="http://schemas.microsoft.com/office/powerpoint/2010/main" val="3669812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DA600-BB55-1F00-7789-A7A94E16B8B8}"/>
              </a:ext>
            </a:extLst>
          </p:cNvPr>
          <p:cNvSpPr>
            <a:spLocks noGrp="1"/>
          </p:cNvSpPr>
          <p:nvPr>
            <p:ph type="title"/>
          </p:nvPr>
        </p:nvSpPr>
        <p:spPr/>
        <p:txBody>
          <a:bodyPr/>
          <a:lstStyle/>
          <a:p>
            <a:r>
              <a:rPr lang="en-US" dirty="0"/>
              <a:t>PLASMA IONIZATION </a:t>
            </a:r>
            <a:endParaRPr lang="en-ZA" dirty="0"/>
          </a:p>
        </p:txBody>
      </p:sp>
      <p:sp>
        <p:nvSpPr>
          <p:cNvPr id="3" name="Content Placeholder 2">
            <a:extLst>
              <a:ext uri="{FF2B5EF4-FFF2-40B4-BE49-F238E27FC236}">
                <a16:creationId xmlns:a16="http://schemas.microsoft.com/office/drawing/2014/main" id="{AFBA8E0F-10BF-A0AC-090D-6F349B4858CE}"/>
              </a:ext>
            </a:extLst>
          </p:cNvPr>
          <p:cNvSpPr>
            <a:spLocks noGrp="1"/>
          </p:cNvSpPr>
          <p:nvPr>
            <p:ph idx="1"/>
          </p:nvPr>
        </p:nvSpPr>
        <p:spPr/>
        <p:txBody>
          <a:bodyPr>
            <a:normAutofit/>
          </a:bodyPr>
          <a:lstStyle/>
          <a:p>
            <a:r>
              <a:rPr lang="en-ZA" dirty="0"/>
              <a:t>In this method, a sample is introduced into a high-temperature plasma (typically argon), which is generated by an electromagnetic field. </a:t>
            </a:r>
          </a:p>
          <a:p>
            <a:r>
              <a:rPr lang="en-ZA" dirty="0"/>
              <a:t>The intense heat of the plasma, reaching temperatures around 9,727°C, causes the sample to atomize and ionize, efficiently converting it into charged particles (ions). </a:t>
            </a:r>
          </a:p>
          <a:p>
            <a:r>
              <a:rPr lang="en-ZA" dirty="0"/>
              <a:t>ICP ionization is highly effective for detecting a wide range of elements, offering excellent sensitivity and accuracy. It is commonly used in fields such as geochemistry, environmental analysis, and material science, where precise trace element and isotope measurements are required.</a:t>
            </a:r>
          </a:p>
        </p:txBody>
      </p:sp>
      <p:pic>
        <p:nvPicPr>
          <p:cNvPr id="4" name="Picture 3">
            <a:extLst>
              <a:ext uri="{FF2B5EF4-FFF2-40B4-BE49-F238E27FC236}">
                <a16:creationId xmlns:a16="http://schemas.microsoft.com/office/drawing/2014/main" id="{723A1143-9BBA-BC18-812F-950193A0C75A}"/>
              </a:ext>
            </a:extLst>
          </p:cNvPr>
          <p:cNvPicPr>
            <a:picLocks noChangeAspect="1"/>
          </p:cNvPicPr>
          <p:nvPr/>
        </p:nvPicPr>
        <p:blipFill>
          <a:blip r:embed="rId2"/>
          <a:stretch>
            <a:fillRect/>
          </a:stretch>
        </p:blipFill>
        <p:spPr>
          <a:xfrm>
            <a:off x="8393429" y="141335"/>
            <a:ext cx="3027045" cy="1695145"/>
          </a:xfrm>
          <a:prstGeom prst="rect">
            <a:avLst/>
          </a:prstGeom>
        </p:spPr>
      </p:pic>
    </p:spTree>
    <p:extLst>
      <p:ext uri="{BB962C8B-B14F-4D97-AF65-F5344CB8AC3E}">
        <p14:creationId xmlns:p14="http://schemas.microsoft.com/office/powerpoint/2010/main" val="39436621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9225E56-E704-4D08-AE93-D70024682D40}"/>
              </a:ext>
            </a:extLst>
          </p:cNvPr>
          <p:cNvPicPr>
            <a:picLocks noChangeAspect="1"/>
          </p:cNvPicPr>
          <p:nvPr/>
        </p:nvPicPr>
        <p:blipFill>
          <a:blip r:embed="rId2"/>
          <a:stretch>
            <a:fillRect/>
          </a:stretch>
        </p:blipFill>
        <p:spPr>
          <a:xfrm>
            <a:off x="514350" y="469106"/>
            <a:ext cx="6305355" cy="3105150"/>
          </a:xfrm>
          <a:prstGeom prst="rect">
            <a:avLst/>
          </a:prstGeom>
        </p:spPr>
      </p:pic>
      <p:pic>
        <p:nvPicPr>
          <p:cNvPr id="3" name="Picture 2">
            <a:extLst>
              <a:ext uri="{FF2B5EF4-FFF2-40B4-BE49-F238E27FC236}">
                <a16:creationId xmlns:a16="http://schemas.microsoft.com/office/drawing/2014/main" id="{5D4B56CE-027E-8ADD-2DD0-FD60DA708D44}"/>
              </a:ext>
            </a:extLst>
          </p:cNvPr>
          <p:cNvPicPr>
            <a:picLocks noChangeAspect="1"/>
          </p:cNvPicPr>
          <p:nvPr/>
        </p:nvPicPr>
        <p:blipFill>
          <a:blip r:embed="rId3"/>
          <a:stretch>
            <a:fillRect/>
          </a:stretch>
        </p:blipFill>
        <p:spPr>
          <a:xfrm>
            <a:off x="7123244" y="2086592"/>
            <a:ext cx="4554406" cy="3357562"/>
          </a:xfrm>
          <a:prstGeom prst="rect">
            <a:avLst/>
          </a:prstGeom>
        </p:spPr>
      </p:pic>
      <p:pic>
        <p:nvPicPr>
          <p:cNvPr id="4" name="Picture 3">
            <a:extLst>
              <a:ext uri="{FF2B5EF4-FFF2-40B4-BE49-F238E27FC236}">
                <a16:creationId xmlns:a16="http://schemas.microsoft.com/office/drawing/2014/main" id="{29ACF011-2650-7A5B-3FBF-346566389D62}"/>
              </a:ext>
            </a:extLst>
          </p:cNvPr>
          <p:cNvPicPr>
            <a:picLocks noChangeAspect="1"/>
          </p:cNvPicPr>
          <p:nvPr/>
        </p:nvPicPr>
        <p:blipFill>
          <a:blip r:embed="rId4"/>
          <a:stretch>
            <a:fillRect/>
          </a:stretch>
        </p:blipFill>
        <p:spPr>
          <a:xfrm>
            <a:off x="1638105" y="3765373"/>
            <a:ext cx="5181600" cy="2909270"/>
          </a:xfrm>
          <a:prstGeom prst="rect">
            <a:avLst/>
          </a:prstGeom>
        </p:spPr>
      </p:pic>
      <p:cxnSp>
        <p:nvCxnSpPr>
          <p:cNvPr id="8" name="Straight Connector 7">
            <a:extLst>
              <a:ext uri="{FF2B5EF4-FFF2-40B4-BE49-F238E27FC236}">
                <a16:creationId xmlns:a16="http://schemas.microsoft.com/office/drawing/2014/main" id="{7E195691-820D-8EB1-6641-F63CCDF85852}"/>
              </a:ext>
            </a:extLst>
          </p:cNvPr>
          <p:cNvCxnSpPr>
            <a:cxnSpLocks/>
          </p:cNvCxnSpPr>
          <p:nvPr/>
        </p:nvCxnSpPr>
        <p:spPr>
          <a:xfrm flipH="1">
            <a:off x="1638105" y="2297906"/>
            <a:ext cx="2429070" cy="1467467"/>
          </a:xfrm>
          <a:prstGeom prst="line">
            <a:avLst/>
          </a:prstGeom>
        </p:spPr>
        <p:style>
          <a:lnRef idx="3">
            <a:schemeClr val="accent3"/>
          </a:lnRef>
          <a:fillRef idx="0">
            <a:schemeClr val="accent3"/>
          </a:fillRef>
          <a:effectRef idx="2">
            <a:schemeClr val="accent3"/>
          </a:effectRef>
          <a:fontRef idx="minor">
            <a:schemeClr val="tx1"/>
          </a:fontRef>
        </p:style>
      </p:cxnSp>
      <p:cxnSp>
        <p:nvCxnSpPr>
          <p:cNvPr id="11" name="Straight Connector 10">
            <a:extLst>
              <a:ext uri="{FF2B5EF4-FFF2-40B4-BE49-F238E27FC236}">
                <a16:creationId xmlns:a16="http://schemas.microsoft.com/office/drawing/2014/main" id="{6FF905AA-2791-C678-7463-820EF2ED7767}"/>
              </a:ext>
            </a:extLst>
          </p:cNvPr>
          <p:cNvCxnSpPr>
            <a:cxnSpLocks/>
          </p:cNvCxnSpPr>
          <p:nvPr/>
        </p:nvCxnSpPr>
        <p:spPr>
          <a:xfrm>
            <a:off x="4466932" y="2297906"/>
            <a:ext cx="2352773" cy="1467467"/>
          </a:xfrm>
          <a:prstGeom prst="line">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90006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27F29-86E6-671E-65CB-A0146E67157C}"/>
              </a:ext>
            </a:extLst>
          </p:cNvPr>
          <p:cNvSpPr>
            <a:spLocks noGrp="1"/>
          </p:cNvSpPr>
          <p:nvPr>
            <p:ph type="title"/>
          </p:nvPr>
        </p:nvSpPr>
        <p:spPr>
          <a:xfrm>
            <a:off x="643466" y="786383"/>
            <a:ext cx="3517567" cy="2093975"/>
          </a:xfrm>
        </p:spPr>
        <p:txBody>
          <a:bodyPr vert="horz" lIns="91440" tIns="45720" rIns="91440" bIns="45720" rtlCol="0" anchor="b">
            <a:normAutofit/>
          </a:bodyPr>
          <a:lstStyle/>
          <a:p>
            <a:r>
              <a:rPr lang="en-US" b="0" i="0" kern="1200" spc="-50" baseline="0">
                <a:latin typeface="+mj-lt"/>
                <a:ea typeface="+mj-ea"/>
                <a:cs typeface="+mj-cs"/>
              </a:rPr>
              <a:t>How does it work?</a:t>
            </a:r>
          </a:p>
        </p:txBody>
      </p:sp>
      <p:sp>
        <p:nvSpPr>
          <p:cNvPr id="8" name="TextBox 7">
            <a:extLst>
              <a:ext uri="{FF2B5EF4-FFF2-40B4-BE49-F238E27FC236}">
                <a16:creationId xmlns:a16="http://schemas.microsoft.com/office/drawing/2014/main" id="{2D84BCA2-FEE5-67DD-797B-606D445391F5}"/>
              </a:ext>
            </a:extLst>
          </p:cNvPr>
          <p:cNvSpPr txBox="1"/>
          <p:nvPr/>
        </p:nvSpPr>
        <p:spPr>
          <a:xfrm>
            <a:off x="643465" y="3043050"/>
            <a:ext cx="3517567" cy="3064505"/>
          </a:xfrm>
          <a:prstGeom prst="rect">
            <a:avLst/>
          </a:prstGeom>
        </p:spPr>
        <p:txBody>
          <a:bodyPr vert="horz" lIns="91440" tIns="45720" rIns="91440" bIns="45720" rtlCol="0">
            <a:normAutofit/>
          </a:bodyPr>
          <a:lstStyle/>
          <a:p>
            <a:pPr>
              <a:lnSpc>
                <a:spcPct val="110000"/>
              </a:lnSpc>
              <a:spcBef>
                <a:spcPts val="1200"/>
              </a:spcBef>
              <a:spcAft>
                <a:spcPts val="200"/>
              </a:spcAft>
              <a:buClr>
                <a:schemeClr val="accent1"/>
              </a:buClr>
              <a:buSzPct val="100000"/>
            </a:pPr>
            <a:r>
              <a:rPr lang="en-US" kern="1200">
                <a:solidFill>
                  <a:srgbClr val="FFFFFF"/>
                </a:solidFill>
                <a:latin typeface="+mn-lt"/>
                <a:ea typeface="+mn-ea"/>
                <a:cs typeface="+mn-cs"/>
              </a:rPr>
              <a:t>Inductively Coupled Plasma Mass Spectrometer</a:t>
            </a:r>
          </a:p>
        </p:txBody>
      </p:sp>
      <p:pic>
        <p:nvPicPr>
          <p:cNvPr id="3" name="Picture 2">
            <a:extLst>
              <a:ext uri="{FF2B5EF4-FFF2-40B4-BE49-F238E27FC236}">
                <a16:creationId xmlns:a16="http://schemas.microsoft.com/office/drawing/2014/main" id="{2501C678-7D67-D50B-E0DB-22E2E3B6FF13}"/>
              </a:ext>
            </a:extLst>
          </p:cNvPr>
          <p:cNvPicPr>
            <a:picLocks noChangeAspect="1"/>
          </p:cNvPicPr>
          <p:nvPr/>
        </p:nvPicPr>
        <p:blipFill>
          <a:blip r:embed="rId2"/>
          <a:stretch>
            <a:fillRect/>
          </a:stretch>
        </p:blipFill>
        <p:spPr>
          <a:xfrm>
            <a:off x="4821514" y="303413"/>
            <a:ext cx="7139575" cy="3753510"/>
          </a:xfrm>
          <a:prstGeom prst="rect">
            <a:avLst/>
          </a:prstGeom>
        </p:spPr>
      </p:pic>
      <p:pic>
        <p:nvPicPr>
          <p:cNvPr id="4" name="Picture 3">
            <a:extLst>
              <a:ext uri="{FF2B5EF4-FFF2-40B4-BE49-F238E27FC236}">
                <a16:creationId xmlns:a16="http://schemas.microsoft.com/office/drawing/2014/main" id="{20703F78-95E0-6E5D-D121-BF2064F450DE}"/>
              </a:ext>
            </a:extLst>
          </p:cNvPr>
          <p:cNvPicPr>
            <a:picLocks noChangeAspect="1"/>
          </p:cNvPicPr>
          <p:nvPr/>
        </p:nvPicPr>
        <p:blipFill>
          <a:blip r:embed="rId3"/>
          <a:stretch>
            <a:fillRect/>
          </a:stretch>
        </p:blipFill>
        <p:spPr>
          <a:xfrm>
            <a:off x="6432560" y="3990110"/>
            <a:ext cx="3917481" cy="2631641"/>
          </a:xfrm>
          <a:prstGeom prst="rect">
            <a:avLst/>
          </a:prstGeom>
        </p:spPr>
      </p:pic>
    </p:spTree>
    <p:extLst>
      <p:ext uri="{BB962C8B-B14F-4D97-AF65-F5344CB8AC3E}">
        <p14:creationId xmlns:p14="http://schemas.microsoft.com/office/powerpoint/2010/main" val="42205790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27F29-86E6-671E-65CB-A0146E67157C}"/>
              </a:ext>
            </a:extLst>
          </p:cNvPr>
          <p:cNvSpPr>
            <a:spLocks noGrp="1"/>
          </p:cNvSpPr>
          <p:nvPr>
            <p:ph type="title"/>
          </p:nvPr>
        </p:nvSpPr>
        <p:spPr>
          <a:xfrm>
            <a:off x="643466" y="786383"/>
            <a:ext cx="3517567" cy="2093975"/>
          </a:xfrm>
        </p:spPr>
        <p:txBody>
          <a:bodyPr vert="horz" lIns="91440" tIns="45720" rIns="91440" bIns="45720" rtlCol="0" anchor="b">
            <a:normAutofit/>
          </a:bodyPr>
          <a:lstStyle/>
          <a:p>
            <a:r>
              <a:rPr lang="en-US" b="0" i="0" kern="1200" spc="-50" baseline="0">
                <a:latin typeface="+mj-lt"/>
                <a:ea typeface="+mj-ea"/>
                <a:cs typeface="+mj-cs"/>
              </a:rPr>
              <a:t>How does it work?</a:t>
            </a:r>
          </a:p>
        </p:txBody>
      </p:sp>
      <p:pic>
        <p:nvPicPr>
          <p:cNvPr id="6146" name="Picture 2" descr="Quadrupole Mass Spectrometry">
            <a:extLst>
              <a:ext uri="{FF2B5EF4-FFF2-40B4-BE49-F238E27FC236}">
                <a16:creationId xmlns:a16="http://schemas.microsoft.com/office/drawing/2014/main" id="{9B69AB85-162B-D7E0-57B3-BF67ED181D5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52319" y="1348509"/>
            <a:ext cx="7537533" cy="4221018"/>
          </a:xfrm>
          <a:prstGeom prst="rect">
            <a:avLst/>
          </a:prstGeom>
          <a:solidFill>
            <a:srgbClr val="FFFFFF"/>
          </a:solidFill>
        </p:spPr>
      </p:pic>
      <p:sp>
        <p:nvSpPr>
          <p:cNvPr id="8" name="TextBox 7">
            <a:extLst>
              <a:ext uri="{FF2B5EF4-FFF2-40B4-BE49-F238E27FC236}">
                <a16:creationId xmlns:a16="http://schemas.microsoft.com/office/drawing/2014/main" id="{2D84BCA2-FEE5-67DD-797B-606D445391F5}"/>
              </a:ext>
            </a:extLst>
          </p:cNvPr>
          <p:cNvSpPr txBox="1"/>
          <p:nvPr/>
        </p:nvSpPr>
        <p:spPr>
          <a:xfrm>
            <a:off x="643465" y="3043050"/>
            <a:ext cx="3517567" cy="3064505"/>
          </a:xfrm>
          <a:prstGeom prst="rect">
            <a:avLst/>
          </a:prstGeom>
        </p:spPr>
        <p:txBody>
          <a:bodyPr vert="horz" lIns="91440" tIns="45720" rIns="91440" bIns="45720" rtlCol="0">
            <a:normAutofit/>
          </a:bodyPr>
          <a:lstStyle/>
          <a:p>
            <a:pPr>
              <a:lnSpc>
                <a:spcPct val="110000"/>
              </a:lnSpc>
              <a:spcBef>
                <a:spcPts val="1200"/>
              </a:spcBef>
              <a:spcAft>
                <a:spcPts val="200"/>
              </a:spcAft>
              <a:buClr>
                <a:schemeClr val="accent1"/>
              </a:buClr>
              <a:buSzPct val="100000"/>
            </a:pPr>
            <a:r>
              <a:rPr lang="en-US" kern="1200">
                <a:solidFill>
                  <a:srgbClr val="FFFFFF"/>
                </a:solidFill>
                <a:latin typeface="+mn-lt"/>
                <a:ea typeface="+mn-ea"/>
                <a:cs typeface="+mn-cs"/>
              </a:rPr>
              <a:t>Inductively Coupled Plasma Mass Spectrometer</a:t>
            </a:r>
          </a:p>
        </p:txBody>
      </p:sp>
    </p:spTree>
    <p:extLst>
      <p:ext uri="{BB962C8B-B14F-4D97-AF65-F5344CB8AC3E}">
        <p14:creationId xmlns:p14="http://schemas.microsoft.com/office/powerpoint/2010/main" val="3161140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 tandem quadrupole mass spectrometer. Mass filter Q1 and Q3 can... |  Download Scientific Diagram">
            <a:extLst>
              <a:ext uri="{FF2B5EF4-FFF2-40B4-BE49-F238E27FC236}">
                <a16:creationId xmlns:a16="http://schemas.microsoft.com/office/drawing/2014/main" id="{31743BEE-B1DA-F904-C800-1571EA50142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323272"/>
            <a:ext cx="6767991" cy="3885623"/>
          </a:xfrm>
          <a:prstGeom prst="rect">
            <a:avLst/>
          </a:prstGeom>
          <a:solidFill>
            <a:srgbClr val="FFFFFF"/>
          </a:solidFill>
        </p:spPr>
      </p:pic>
      <p:sp>
        <p:nvSpPr>
          <p:cNvPr id="7175" name="Title 2">
            <a:extLst>
              <a:ext uri="{FF2B5EF4-FFF2-40B4-BE49-F238E27FC236}">
                <a16:creationId xmlns:a16="http://schemas.microsoft.com/office/drawing/2014/main" id="{53C37357-6FEB-B94B-D4D5-C34E4DDF34D4}"/>
              </a:ext>
            </a:extLst>
          </p:cNvPr>
          <p:cNvSpPr>
            <a:spLocks noGrp="1"/>
          </p:cNvSpPr>
          <p:nvPr>
            <p:ph type="title"/>
          </p:nvPr>
        </p:nvSpPr>
        <p:spPr>
          <a:xfrm>
            <a:off x="1097279" y="4799362"/>
            <a:ext cx="10113645" cy="743682"/>
          </a:xfrm>
        </p:spPr>
        <p:txBody>
          <a:bodyPr/>
          <a:lstStyle/>
          <a:p>
            <a:r>
              <a:rPr lang="en-US" dirty="0"/>
              <a:t>Triple Quadrupole ICP-MS</a:t>
            </a:r>
          </a:p>
        </p:txBody>
      </p:sp>
      <p:sp>
        <p:nvSpPr>
          <p:cNvPr id="7177" name="Text Placeholder 3">
            <a:extLst>
              <a:ext uri="{FF2B5EF4-FFF2-40B4-BE49-F238E27FC236}">
                <a16:creationId xmlns:a16="http://schemas.microsoft.com/office/drawing/2014/main" id="{37E2ABB5-9B80-BBB6-78AC-EC5E77B9502F}"/>
              </a:ext>
            </a:extLst>
          </p:cNvPr>
          <p:cNvSpPr>
            <a:spLocks noGrp="1"/>
          </p:cNvSpPr>
          <p:nvPr>
            <p:ph type="body" sz="half" idx="2"/>
          </p:nvPr>
        </p:nvSpPr>
        <p:spPr>
          <a:xfrm>
            <a:off x="1097279" y="5715000"/>
            <a:ext cx="10113264" cy="609600"/>
          </a:xfrm>
        </p:spPr>
        <p:txBody>
          <a:bodyPr/>
          <a:lstStyle/>
          <a:p>
            <a:r>
              <a:rPr lang="en-US" dirty="0"/>
              <a:t>MORE SENSITIVE THAN CONVENTIONAL QUADRUPOLE ICP MS</a:t>
            </a:r>
          </a:p>
        </p:txBody>
      </p:sp>
      <p:pic>
        <p:nvPicPr>
          <p:cNvPr id="2" name="Picture 1">
            <a:extLst>
              <a:ext uri="{FF2B5EF4-FFF2-40B4-BE49-F238E27FC236}">
                <a16:creationId xmlns:a16="http://schemas.microsoft.com/office/drawing/2014/main" id="{B9E9AB44-05BD-43FD-BAC3-669A72CB7117}"/>
              </a:ext>
            </a:extLst>
          </p:cNvPr>
          <p:cNvPicPr>
            <a:picLocks noChangeAspect="1"/>
          </p:cNvPicPr>
          <p:nvPr/>
        </p:nvPicPr>
        <p:blipFill>
          <a:blip r:embed="rId3"/>
          <a:stretch>
            <a:fillRect/>
          </a:stretch>
        </p:blipFill>
        <p:spPr>
          <a:xfrm>
            <a:off x="7303717" y="2338747"/>
            <a:ext cx="4769941" cy="3204297"/>
          </a:xfrm>
          <a:prstGeom prst="rect">
            <a:avLst/>
          </a:prstGeom>
        </p:spPr>
      </p:pic>
      <p:pic>
        <p:nvPicPr>
          <p:cNvPr id="4" name="Picture 3">
            <a:extLst>
              <a:ext uri="{FF2B5EF4-FFF2-40B4-BE49-F238E27FC236}">
                <a16:creationId xmlns:a16="http://schemas.microsoft.com/office/drawing/2014/main" id="{E42A1C59-0236-9855-9056-E6E53D35B349}"/>
              </a:ext>
            </a:extLst>
          </p:cNvPr>
          <p:cNvPicPr>
            <a:picLocks noChangeAspect="1"/>
          </p:cNvPicPr>
          <p:nvPr/>
        </p:nvPicPr>
        <p:blipFill>
          <a:blip r:embed="rId4"/>
          <a:stretch>
            <a:fillRect/>
          </a:stretch>
        </p:blipFill>
        <p:spPr>
          <a:xfrm>
            <a:off x="8743082" y="142849"/>
            <a:ext cx="3330576" cy="2494505"/>
          </a:xfrm>
          <a:prstGeom prst="rect">
            <a:avLst/>
          </a:prstGeom>
        </p:spPr>
      </p:pic>
    </p:spTree>
    <p:extLst>
      <p:ext uri="{BB962C8B-B14F-4D97-AF65-F5344CB8AC3E}">
        <p14:creationId xmlns:p14="http://schemas.microsoft.com/office/powerpoint/2010/main" val="3550232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A822F9-E4F9-B786-8308-2E8FD219DFE4}"/>
              </a:ext>
            </a:extLst>
          </p:cNvPr>
          <p:cNvPicPr>
            <a:picLocks noChangeAspect="1"/>
          </p:cNvPicPr>
          <p:nvPr/>
        </p:nvPicPr>
        <p:blipFill>
          <a:blip r:embed="rId2"/>
          <a:stretch>
            <a:fillRect/>
          </a:stretch>
        </p:blipFill>
        <p:spPr>
          <a:xfrm>
            <a:off x="-315604" y="-389448"/>
            <a:ext cx="9482470" cy="6747116"/>
          </a:xfrm>
          <a:prstGeom prst="rect">
            <a:avLst/>
          </a:prstGeom>
        </p:spPr>
      </p:pic>
    </p:spTree>
    <p:extLst>
      <p:ext uri="{BB962C8B-B14F-4D97-AF65-F5344CB8AC3E}">
        <p14:creationId xmlns:p14="http://schemas.microsoft.com/office/powerpoint/2010/main" val="8564839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77B705F-9968-701C-83E9-7278F1EAF537}"/>
              </a:ext>
            </a:extLst>
          </p:cNvPr>
          <p:cNvPicPr>
            <a:picLocks noChangeAspect="1"/>
          </p:cNvPicPr>
          <p:nvPr/>
        </p:nvPicPr>
        <p:blipFill>
          <a:blip r:embed="rId2"/>
          <a:stretch>
            <a:fillRect/>
          </a:stretch>
        </p:blipFill>
        <p:spPr>
          <a:xfrm>
            <a:off x="255830" y="589961"/>
            <a:ext cx="9543952" cy="5135061"/>
          </a:xfrm>
          <a:prstGeom prst="rect">
            <a:avLst/>
          </a:prstGeom>
        </p:spPr>
      </p:pic>
    </p:spTree>
    <p:extLst>
      <p:ext uri="{BB962C8B-B14F-4D97-AF65-F5344CB8AC3E}">
        <p14:creationId xmlns:p14="http://schemas.microsoft.com/office/powerpoint/2010/main" val="16003358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27F29-86E6-671E-65CB-A0146E67157C}"/>
              </a:ext>
            </a:extLst>
          </p:cNvPr>
          <p:cNvSpPr>
            <a:spLocks noGrp="1"/>
          </p:cNvSpPr>
          <p:nvPr>
            <p:ph type="title"/>
          </p:nvPr>
        </p:nvSpPr>
        <p:spPr/>
        <p:txBody>
          <a:bodyPr/>
          <a:lstStyle/>
          <a:p>
            <a:r>
              <a:rPr lang="en-US" dirty="0"/>
              <a:t>How does it work?</a:t>
            </a:r>
            <a:endParaRPr lang="en-ZA" dirty="0"/>
          </a:p>
        </p:txBody>
      </p:sp>
      <p:pic>
        <p:nvPicPr>
          <p:cNvPr id="4" name="Picture 3">
            <a:extLst>
              <a:ext uri="{FF2B5EF4-FFF2-40B4-BE49-F238E27FC236}">
                <a16:creationId xmlns:a16="http://schemas.microsoft.com/office/drawing/2014/main" id="{C12C26DC-BB57-0F89-3921-514F0B6829E0}"/>
              </a:ext>
            </a:extLst>
          </p:cNvPr>
          <p:cNvPicPr>
            <a:picLocks noChangeAspect="1"/>
          </p:cNvPicPr>
          <p:nvPr/>
        </p:nvPicPr>
        <p:blipFill>
          <a:blip r:embed="rId2"/>
          <a:stretch>
            <a:fillRect/>
          </a:stretch>
        </p:blipFill>
        <p:spPr>
          <a:xfrm>
            <a:off x="957985" y="2401192"/>
            <a:ext cx="4237316" cy="3574301"/>
          </a:xfrm>
          <a:prstGeom prst="rect">
            <a:avLst/>
          </a:prstGeom>
        </p:spPr>
      </p:pic>
      <p:pic>
        <p:nvPicPr>
          <p:cNvPr id="5" name="Picture 4">
            <a:extLst>
              <a:ext uri="{FF2B5EF4-FFF2-40B4-BE49-F238E27FC236}">
                <a16:creationId xmlns:a16="http://schemas.microsoft.com/office/drawing/2014/main" id="{BA0420AD-F656-0471-6061-1857E08939E9}"/>
              </a:ext>
            </a:extLst>
          </p:cNvPr>
          <p:cNvPicPr>
            <a:picLocks noChangeAspect="1"/>
          </p:cNvPicPr>
          <p:nvPr/>
        </p:nvPicPr>
        <p:blipFill>
          <a:blip r:embed="rId3"/>
          <a:stretch>
            <a:fillRect/>
          </a:stretch>
        </p:blipFill>
        <p:spPr>
          <a:xfrm>
            <a:off x="5195301" y="2834553"/>
            <a:ext cx="6429375" cy="3571875"/>
          </a:xfrm>
          <a:prstGeom prst="rect">
            <a:avLst/>
          </a:prstGeom>
        </p:spPr>
      </p:pic>
      <p:sp>
        <p:nvSpPr>
          <p:cNvPr id="8" name="TextBox 7">
            <a:extLst>
              <a:ext uri="{FF2B5EF4-FFF2-40B4-BE49-F238E27FC236}">
                <a16:creationId xmlns:a16="http://schemas.microsoft.com/office/drawing/2014/main" id="{2D84BCA2-FEE5-67DD-797B-606D445391F5}"/>
              </a:ext>
            </a:extLst>
          </p:cNvPr>
          <p:cNvSpPr txBox="1"/>
          <p:nvPr/>
        </p:nvSpPr>
        <p:spPr>
          <a:xfrm>
            <a:off x="5842959" y="2401192"/>
            <a:ext cx="6096000" cy="369332"/>
          </a:xfrm>
          <a:prstGeom prst="rect">
            <a:avLst/>
          </a:prstGeom>
          <a:noFill/>
        </p:spPr>
        <p:txBody>
          <a:bodyPr wrap="square">
            <a:spAutoFit/>
          </a:bodyPr>
          <a:lstStyle/>
          <a:p>
            <a:r>
              <a:rPr lang="en-ZA" dirty="0"/>
              <a:t>Inductively Coupled Plasma Mass Spectrometer</a:t>
            </a:r>
          </a:p>
        </p:txBody>
      </p:sp>
    </p:spTree>
    <p:extLst>
      <p:ext uri="{BB962C8B-B14F-4D97-AF65-F5344CB8AC3E}">
        <p14:creationId xmlns:p14="http://schemas.microsoft.com/office/powerpoint/2010/main" val="26924934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27F29-86E6-671E-65CB-A0146E67157C}"/>
              </a:ext>
            </a:extLst>
          </p:cNvPr>
          <p:cNvSpPr>
            <a:spLocks noGrp="1"/>
          </p:cNvSpPr>
          <p:nvPr>
            <p:ph type="title"/>
          </p:nvPr>
        </p:nvSpPr>
        <p:spPr/>
        <p:txBody>
          <a:bodyPr/>
          <a:lstStyle/>
          <a:p>
            <a:r>
              <a:rPr lang="en-US" dirty="0"/>
              <a:t>How does it work?</a:t>
            </a:r>
            <a:endParaRPr lang="en-ZA" dirty="0"/>
          </a:p>
        </p:txBody>
      </p:sp>
      <p:pic>
        <p:nvPicPr>
          <p:cNvPr id="4" name="Picture 3">
            <a:extLst>
              <a:ext uri="{FF2B5EF4-FFF2-40B4-BE49-F238E27FC236}">
                <a16:creationId xmlns:a16="http://schemas.microsoft.com/office/drawing/2014/main" id="{C12C26DC-BB57-0F89-3921-514F0B6829E0}"/>
              </a:ext>
            </a:extLst>
          </p:cNvPr>
          <p:cNvPicPr>
            <a:picLocks noChangeAspect="1"/>
          </p:cNvPicPr>
          <p:nvPr/>
        </p:nvPicPr>
        <p:blipFill>
          <a:blip r:embed="rId2"/>
          <a:stretch>
            <a:fillRect/>
          </a:stretch>
        </p:blipFill>
        <p:spPr>
          <a:xfrm>
            <a:off x="957985" y="2401192"/>
            <a:ext cx="4237316" cy="3574301"/>
          </a:xfrm>
          <a:prstGeom prst="rect">
            <a:avLst/>
          </a:prstGeom>
        </p:spPr>
      </p:pic>
      <p:pic>
        <p:nvPicPr>
          <p:cNvPr id="5" name="Picture 4">
            <a:extLst>
              <a:ext uri="{FF2B5EF4-FFF2-40B4-BE49-F238E27FC236}">
                <a16:creationId xmlns:a16="http://schemas.microsoft.com/office/drawing/2014/main" id="{BA0420AD-F656-0471-6061-1857E08939E9}"/>
              </a:ext>
            </a:extLst>
          </p:cNvPr>
          <p:cNvPicPr>
            <a:picLocks noChangeAspect="1"/>
          </p:cNvPicPr>
          <p:nvPr/>
        </p:nvPicPr>
        <p:blipFill>
          <a:blip r:embed="rId3"/>
          <a:stretch>
            <a:fillRect/>
          </a:stretch>
        </p:blipFill>
        <p:spPr>
          <a:xfrm>
            <a:off x="5195301" y="2834553"/>
            <a:ext cx="6429375" cy="3571875"/>
          </a:xfrm>
          <a:prstGeom prst="rect">
            <a:avLst/>
          </a:prstGeom>
        </p:spPr>
      </p:pic>
      <p:sp>
        <p:nvSpPr>
          <p:cNvPr id="8" name="TextBox 7">
            <a:extLst>
              <a:ext uri="{FF2B5EF4-FFF2-40B4-BE49-F238E27FC236}">
                <a16:creationId xmlns:a16="http://schemas.microsoft.com/office/drawing/2014/main" id="{2D84BCA2-FEE5-67DD-797B-606D445391F5}"/>
              </a:ext>
            </a:extLst>
          </p:cNvPr>
          <p:cNvSpPr txBox="1"/>
          <p:nvPr/>
        </p:nvSpPr>
        <p:spPr>
          <a:xfrm>
            <a:off x="5842959" y="2401192"/>
            <a:ext cx="6096000" cy="369332"/>
          </a:xfrm>
          <a:prstGeom prst="rect">
            <a:avLst/>
          </a:prstGeom>
          <a:noFill/>
        </p:spPr>
        <p:txBody>
          <a:bodyPr wrap="square">
            <a:spAutoFit/>
          </a:bodyPr>
          <a:lstStyle/>
          <a:p>
            <a:r>
              <a:rPr lang="en-ZA" dirty="0"/>
              <a:t>Inductively Coupled Plasma Mass Spectrometer</a:t>
            </a:r>
          </a:p>
        </p:txBody>
      </p:sp>
    </p:spTree>
    <p:extLst>
      <p:ext uri="{BB962C8B-B14F-4D97-AF65-F5344CB8AC3E}">
        <p14:creationId xmlns:p14="http://schemas.microsoft.com/office/powerpoint/2010/main" val="199685046"/>
      </p:ext>
    </p:extLst>
  </p:cSld>
  <p:clrMapOvr>
    <a:masterClrMapping/>
  </p:clrMapOvr>
</p:sld>
</file>

<file path=ppt/theme/theme1.xml><?xml version="1.0" encoding="utf-8"?>
<a:theme xmlns:a="http://schemas.openxmlformats.org/drawingml/2006/main" name="Custom">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80AA9D2D-EE59-4148-A11E-A51EEE828B28}" vid="{AEAFD717-D3C8-4034-8F7E-D5220B0CCEB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5A59D56-2157-4202-9D02-F44E447A2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F4F4D41-822D-40F2-A7AC-E4E6CB36CA7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19DAD249-BF80-48EF-9AFB-36A11BCDC2C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{AF7C599F-CB0F-4654-B0BB-ACECEFBD9072}tf56160789_win32</Template>
  <TotalTime>249</TotalTime>
  <Words>1329</Words>
  <Application>Microsoft Office PowerPoint</Application>
  <PresentationFormat>Widescreen</PresentationFormat>
  <Paragraphs>86</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Bookman Old Style</vt:lpstr>
      <vt:lpstr>Calibri</vt:lpstr>
      <vt:lpstr>Franklin Gothic Book</vt:lpstr>
      <vt:lpstr>Custom</vt:lpstr>
      <vt:lpstr>Mass Spectrometry</vt:lpstr>
      <vt:lpstr>Mass Spectrometry - inorganic chemistry </vt:lpstr>
      <vt:lpstr>Mass Spectrometry – organic chemistry </vt:lpstr>
      <vt:lpstr>PowerPoint Presentation</vt:lpstr>
      <vt:lpstr>Mass spectrometers commonly used in geosciences:</vt:lpstr>
      <vt:lpstr>Thermal Ionization Mass Spectrometer (TIMS)</vt:lpstr>
      <vt:lpstr>PowerPoint Presentation</vt:lpstr>
      <vt:lpstr>Secondary Ion Mass Spectrometer (SIMS) </vt:lpstr>
      <vt:lpstr>Accelerator Mass Spectrometer (AMS)</vt:lpstr>
      <vt:lpstr>Multi-Collector ICP-MS (MC-ICP-MS)</vt:lpstr>
      <vt:lpstr>What is Isotope Mass Spectrometry?</vt:lpstr>
      <vt:lpstr>Some Applications</vt:lpstr>
      <vt:lpstr>IONIZATION TYPES</vt:lpstr>
      <vt:lpstr>THERMAL IONIZATION </vt:lpstr>
      <vt:lpstr>PLASMA IONIZATION </vt:lpstr>
      <vt:lpstr>PowerPoint Presentation</vt:lpstr>
      <vt:lpstr>How does it work?</vt:lpstr>
      <vt:lpstr>How does it work?</vt:lpstr>
      <vt:lpstr>Triple Quadrupole ICP-MS</vt:lpstr>
      <vt:lpstr>PowerPoint Presentation</vt:lpstr>
      <vt:lpstr>PowerPoint Presentation</vt:lpstr>
      <vt:lpstr>How does it work?</vt:lpstr>
      <vt:lpstr>How does it 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Lana, CDC, Prof [lana@sun.ac.za]</dc:creator>
  <cp:lastModifiedBy>Lana, CDC, Prof [lana@sun.ac.za]</cp:lastModifiedBy>
  <cp:revision>2</cp:revision>
  <dcterms:created xsi:type="dcterms:W3CDTF">2024-09-12T08:52:29Z</dcterms:created>
  <dcterms:modified xsi:type="dcterms:W3CDTF">2024-10-04T09:31:36Z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